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373" r:id="rId3"/>
    <p:sldId id="420" r:id="rId4"/>
    <p:sldId id="359" r:id="rId5"/>
    <p:sldId id="423" r:id="rId6"/>
    <p:sldId id="286" r:id="rId7"/>
    <p:sldId id="413" r:id="rId8"/>
    <p:sldId id="322" r:id="rId9"/>
    <p:sldId id="349" r:id="rId10"/>
    <p:sldId id="366" r:id="rId11"/>
    <p:sldId id="365" r:id="rId12"/>
    <p:sldId id="321" r:id="rId13"/>
    <p:sldId id="346" r:id="rId14"/>
    <p:sldId id="331" r:id="rId15"/>
    <p:sldId id="329" r:id="rId16"/>
    <p:sldId id="345" r:id="rId17"/>
    <p:sldId id="338" r:id="rId18"/>
    <p:sldId id="330" r:id="rId19"/>
    <p:sldId id="339" r:id="rId20"/>
    <p:sldId id="336" r:id="rId21"/>
    <p:sldId id="337" r:id="rId22"/>
    <p:sldId id="361" r:id="rId23"/>
    <p:sldId id="414" r:id="rId24"/>
    <p:sldId id="416" r:id="rId25"/>
    <p:sldId id="424" r:id="rId26"/>
    <p:sldId id="425" r:id="rId27"/>
    <p:sldId id="426" r:id="rId28"/>
    <p:sldId id="360" r:id="rId29"/>
    <p:sldId id="368" r:id="rId30"/>
    <p:sldId id="367" r:id="rId31"/>
    <p:sldId id="292" r:id="rId32"/>
    <p:sldId id="326" r:id="rId33"/>
    <p:sldId id="293" r:id="rId34"/>
    <p:sldId id="294" r:id="rId35"/>
    <p:sldId id="334" r:id="rId36"/>
    <p:sldId id="287" r:id="rId37"/>
    <p:sldId id="288" r:id="rId38"/>
    <p:sldId id="289" r:id="rId39"/>
    <p:sldId id="297" r:id="rId40"/>
    <p:sldId id="298" r:id="rId41"/>
    <p:sldId id="299" r:id="rId42"/>
    <p:sldId id="348" r:id="rId43"/>
    <p:sldId id="319" r:id="rId44"/>
    <p:sldId id="347" r:id="rId45"/>
    <p:sldId id="358" r:id="rId46"/>
    <p:sldId id="370" r:id="rId47"/>
    <p:sldId id="371" r:id="rId48"/>
    <p:sldId id="415" r:id="rId49"/>
    <p:sldId id="378" r:id="rId50"/>
    <p:sldId id="379" r:id="rId51"/>
    <p:sldId id="380" r:id="rId52"/>
    <p:sldId id="381" r:id="rId53"/>
    <p:sldId id="383" r:id="rId54"/>
    <p:sldId id="384" r:id="rId55"/>
    <p:sldId id="386" r:id="rId56"/>
    <p:sldId id="387" r:id="rId57"/>
    <p:sldId id="388" r:id="rId58"/>
    <p:sldId id="389" r:id="rId59"/>
    <p:sldId id="390" r:id="rId60"/>
    <p:sldId id="391" r:id="rId61"/>
    <p:sldId id="392" r:id="rId62"/>
    <p:sldId id="393" r:id="rId63"/>
    <p:sldId id="394" r:id="rId64"/>
    <p:sldId id="395" r:id="rId65"/>
    <p:sldId id="396" r:id="rId66"/>
    <p:sldId id="397" r:id="rId67"/>
    <p:sldId id="398" r:id="rId68"/>
    <p:sldId id="399" r:id="rId69"/>
    <p:sldId id="400" r:id="rId70"/>
    <p:sldId id="401" r:id="rId71"/>
    <p:sldId id="402" r:id="rId72"/>
    <p:sldId id="403" r:id="rId73"/>
    <p:sldId id="405" r:id="rId74"/>
    <p:sldId id="406" r:id="rId75"/>
    <p:sldId id="407" r:id="rId76"/>
    <p:sldId id="408" r:id="rId77"/>
    <p:sldId id="409" r:id="rId78"/>
    <p:sldId id="410" r:id="rId79"/>
    <p:sldId id="417" r:id="rId80"/>
    <p:sldId id="421" r:id="rId81"/>
    <p:sldId id="419" r:id="rId82"/>
    <p:sldId id="422" r:id="rId8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3366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78" autoAdjust="0"/>
    <p:restoredTop sz="94660"/>
  </p:normalViewPr>
  <p:slideViewPr>
    <p:cSldViewPr>
      <p:cViewPr varScale="1">
        <p:scale>
          <a:sx n="67" d="100"/>
          <a:sy n="67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76" Type="http://schemas.openxmlformats.org/officeDocument/2006/relationships/slide" Target="slides/slide75.xml" /><Relationship Id="rId84" Type="http://schemas.openxmlformats.org/officeDocument/2006/relationships/presProps" Target="presProps.xml" /><Relationship Id="rId7" Type="http://schemas.openxmlformats.org/officeDocument/2006/relationships/slide" Target="slides/slide6.xml" /><Relationship Id="rId71" Type="http://schemas.openxmlformats.org/officeDocument/2006/relationships/slide" Target="slides/slide70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slide" Target="slides/slide65.xml" /><Relationship Id="rId74" Type="http://schemas.openxmlformats.org/officeDocument/2006/relationships/slide" Target="slides/slide73.xml" /><Relationship Id="rId79" Type="http://schemas.openxmlformats.org/officeDocument/2006/relationships/slide" Target="slides/slide78.xml" /><Relationship Id="rId87" Type="http://schemas.openxmlformats.org/officeDocument/2006/relationships/tableStyles" Target="tableStyles.xml" /><Relationship Id="rId5" Type="http://schemas.openxmlformats.org/officeDocument/2006/relationships/slide" Target="slides/slide4.xml" /><Relationship Id="rId61" Type="http://schemas.openxmlformats.org/officeDocument/2006/relationships/slide" Target="slides/slide60.xml" /><Relationship Id="rId82" Type="http://schemas.openxmlformats.org/officeDocument/2006/relationships/slide" Target="slides/slide81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77" Type="http://schemas.openxmlformats.org/officeDocument/2006/relationships/slide" Target="slides/slide76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slide" Target="slides/slide71.xml" /><Relationship Id="rId80" Type="http://schemas.openxmlformats.org/officeDocument/2006/relationships/slide" Target="slides/slide79.xml" /><Relationship Id="rId85" Type="http://schemas.openxmlformats.org/officeDocument/2006/relationships/viewProps" Target="viewProps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slide" Target="slides/slide66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Relationship Id="rId70" Type="http://schemas.openxmlformats.org/officeDocument/2006/relationships/slide" Target="slides/slide69.xml" /><Relationship Id="rId75" Type="http://schemas.openxmlformats.org/officeDocument/2006/relationships/slide" Target="slides/slide74.xml" /><Relationship Id="rId83" Type="http://schemas.openxmlformats.org/officeDocument/2006/relationships/slide" Target="slides/slide82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10" Type="http://schemas.openxmlformats.org/officeDocument/2006/relationships/slide" Target="slides/slide9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73" Type="http://schemas.openxmlformats.org/officeDocument/2006/relationships/slide" Target="slides/slide72.xml" /><Relationship Id="rId78" Type="http://schemas.openxmlformats.org/officeDocument/2006/relationships/slide" Target="slides/slide77.xml" /><Relationship Id="rId81" Type="http://schemas.openxmlformats.org/officeDocument/2006/relationships/slide" Target="slides/slide80.xml" /><Relationship Id="rId86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6FF9C-8C7B-4878-8383-0800DF84F4E0}" type="datetimeFigureOut">
              <a:rPr lang="en-US"/>
              <a:pPr>
                <a:defRPr/>
              </a:pPr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5FEE8-BD6F-4154-8819-3B36995521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67F4E-F0A1-4140-9B89-93661FF3A1E8}" type="datetimeFigureOut">
              <a:rPr lang="en-US"/>
              <a:pPr>
                <a:defRPr/>
              </a:pPr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31E9F-AAE3-4A81-8D9E-B2FB868E1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0EC34-E59C-4F94-8F19-6B86E7368FB2}" type="datetimeFigureOut">
              <a:rPr lang="en-US"/>
              <a:pPr>
                <a:defRPr/>
              </a:pPr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27FBB-445A-4F16-AD4D-223C1EBCC8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B6524-4F2F-47AC-9FAC-31EC9F405568}" type="datetimeFigureOut">
              <a:rPr lang="en-US"/>
              <a:pPr>
                <a:defRPr/>
              </a:pPr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15DAA-4691-4C44-B493-EB4B5667E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C9364-0A7B-4CE6-98B4-5085A5EDF8A5}" type="datetimeFigureOut">
              <a:rPr lang="en-US"/>
              <a:pPr>
                <a:defRPr/>
              </a:pPr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F6FBA-05C6-4251-8A6A-55EBD1631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5C315-8331-41E7-96B6-C73C1D823150}" type="datetimeFigureOut">
              <a:rPr lang="en-US"/>
              <a:pPr>
                <a:defRPr/>
              </a:pPr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88A0-5DA1-47E1-8AC3-4276667220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B997A-D907-4CED-8BB3-4475D52ECA0A}" type="datetimeFigureOut">
              <a:rPr lang="en-US"/>
              <a:pPr>
                <a:defRPr/>
              </a:pPr>
              <a:t>6/23/2023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FD436-EA67-419C-846C-DE6E1EDAE5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FE21B-1B08-4702-9596-4ADB63C0B824}" type="datetimeFigureOut">
              <a:rPr lang="en-US"/>
              <a:pPr>
                <a:defRPr/>
              </a:pPr>
              <a:t>6/23/2023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25D1B-03C6-4EA5-A66C-A815B5583A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2CAC-2822-46BD-91E7-453737CD674D}" type="datetimeFigureOut">
              <a:rPr lang="en-US"/>
              <a:pPr>
                <a:defRPr/>
              </a:pPr>
              <a:t>6/23/2023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8D42C-02B1-4787-A651-72920CD8C5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3BE42-1C8B-43E9-84FE-45A08BD421CA}" type="datetimeFigureOut">
              <a:rPr lang="en-US"/>
              <a:pPr>
                <a:defRPr/>
              </a:pPr>
              <a:t>6/23/2023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E2557-F73A-4B6C-9A80-3FCCFDB16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5C677-E7BC-4C02-B0D3-540F59E51938}" type="datetimeFigureOut">
              <a:rPr lang="en-US"/>
              <a:pPr>
                <a:defRPr/>
              </a:pPr>
              <a:t>6/23/2023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0BA79-3479-4CD3-82D7-37ADE351AD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8EC0F-5FB2-457C-A6DA-35F2BB2A8C28}" type="datetimeFigureOut">
              <a:rPr lang="en-US"/>
              <a:pPr>
                <a:defRPr/>
              </a:pPr>
              <a:t>6/23/2023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61309-BAD4-488F-88F6-C95EF8C68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0657C9-0CDC-4D44-A18E-A94C55ED1192}" type="datetimeFigureOut">
              <a:rPr lang="en-US"/>
              <a:pPr>
                <a:defRPr/>
              </a:pPr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59F05BD-CBB5-4DC0-B349-8520FA27A2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scholar.google.com/citations?user=h4dIr0sAAAAJ&amp;hl=en" TargetMode="Externa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emf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.png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 /><Relationship Id="rId1" Type="http://schemas.openxmlformats.org/officeDocument/2006/relationships/slideLayout" Target="../slideLayouts/slideLayout7.xml" 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.xml" 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.xml" 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8.png" 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7.xml" 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7.xml" 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7.xml" 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7.xml" 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7.xml" 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7.xml" 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7.xml" 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7.xml" 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 /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7.xml" 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7.xml" 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7.xml" 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 /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7.xml" 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ctrTitle"/>
          </p:nvPr>
        </p:nvSpPr>
        <p:spPr>
          <a:xfrm>
            <a:off x="762000" y="914400"/>
            <a:ext cx="7772400" cy="1752600"/>
          </a:xfrm>
        </p:spPr>
        <p:txBody>
          <a:bodyPr/>
          <a:lstStyle/>
          <a:p>
            <a:r>
              <a:rPr lang="en-US" altLang="en-US" dirty="0"/>
              <a:t>Antibiotic sensitivity test(AST) interpretation- As</a:t>
            </a:r>
            <a:br>
              <a:rPr lang="en-US" altLang="en-US" dirty="0"/>
            </a:br>
            <a:r>
              <a:rPr lang="en-US" altLang="en-US" dirty="0"/>
              <a:t> an ID Physician  </a:t>
            </a:r>
          </a:p>
        </p:txBody>
      </p:sp>
      <p:sp>
        <p:nvSpPr>
          <p:cNvPr id="3075" name="Rectangle 3"/>
          <p:cNvSpPr>
            <a:spLocks noGrp="1"/>
          </p:cNvSpPr>
          <p:nvPr>
            <p:ph type="subTitle" idx="1"/>
          </p:nvPr>
        </p:nvSpPr>
        <p:spPr>
          <a:xfrm>
            <a:off x="3048000" y="3505200"/>
            <a:ext cx="6096000" cy="1752600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altLang="en-US" sz="1600" b="1">
                <a:solidFill>
                  <a:schemeClr val="tx1"/>
                </a:solidFill>
              </a:rPr>
              <a:t>Dr. Ariful Basher</a:t>
            </a:r>
          </a:p>
          <a:p>
            <a:pPr algn="l">
              <a:lnSpc>
                <a:spcPct val="80000"/>
              </a:lnSpc>
            </a:pPr>
            <a:r>
              <a:rPr lang="en-US" altLang="en-US" sz="1400">
                <a:solidFill>
                  <a:schemeClr val="tx1"/>
                </a:solidFill>
              </a:rPr>
              <a:t>MBBS, MpH</a:t>
            </a:r>
          </a:p>
          <a:p>
            <a:pPr algn="l">
              <a:lnSpc>
                <a:spcPct val="80000"/>
              </a:lnSpc>
            </a:pPr>
            <a:r>
              <a:rPr lang="en-US" altLang="en-US" sz="1400">
                <a:solidFill>
                  <a:schemeClr val="tx1"/>
                </a:solidFill>
              </a:rPr>
              <a:t>FCPS (Internal Medicine), FCPS (Infectious &amp; Tropical Diseases)</a:t>
            </a:r>
          </a:p>
          <a:p>
            <a:pPr algn="l">
              <a:lnSpc>
                <a:spcPct val="80000"/>
              </a:lnSpc>
            </a:pPr>
            <a:r>
              <a:rPr lang="en-US" altLang="en-US" sz="1400">
                <a:solidFill>
                  <a:schemeClr val="tx1"/>
                </a:solidFill>
              </a:rPr>
              <a:t>MD (Critical Care)</a:t>
            </a:r>
          </a:p>
          <a:p>
            <a:pPr algn="l">
              <a:lnSpc>
                <a:spcPct val="80000"/>
              </a:lnSpc>
            </a:pPr>
            <a:r>
              <a:rPr lang="en-US" altLang="en-US" sz="1400">
                <a:solidFill>
                  <a:schemeClr val="tx1"/>
                </a:solidFill>
              </a:rPr>
              <a:t>Senior Consultant, Infectious Diseases Hospital </a:t>
            </a:r>
          </a:p>
          <a:p>
            <a:pPr algn="l">
              <a:lnSpc>
                <a:spcPct val="80000"/>
              </a:lnSpc>
            </a:pPr>
            <a:r>
              <a:rPr lang="en-US" altLang="en-US" sz="1400">
                <a:solidFill>
                  <a:schemeClr val="tx1"/>
                </a:solidFill>
              </a:rPr>
              <a:t>Dhaka, Bangladesh</a:t>
            </a:r>
          </a:p>
          <a:p>
            <a:pPr algn="l">
              <a:lnSpc>
                <a:spcPct val="80000"/>
              </a:lnSpc>
            </a:pPr>
            <a:r>
              <a:rPr lang="en-US" altLang="en-US" sz="1400">
                <a:solidFill>
                  <a:schemeClr val="tx1"/>
                </a:solidFill>
              </a:rPr>
              <a:t>General Secretary, Bangladesh Society of Infectious &amp; Tropical Diseases (BSITD)</a:t>
            </a:r>
            <a:endParaRPr lang="en-US" altLang="en-US" sz="1400">
              <a:solidFill>
                <a:schemeClr val="tx1"/>
              </a:solidFill>
              <a:hlinkClick r:id="rId2"/>
            </a:endParaRPr>
          </a:p>
          <a:p>
            <a:pPr algn="l">
              <a:lnSpc>
                <a:spcPct val="80000"/>
              </a:lnSpc>
            </a:pPr>
            <a:r>
              <a:rPr lang="en-US" altLang="en-US" sz="1400">
                <a:solidFill>
                  <a:schemeClr val="tx1"/>
                </a:solidFill>
                <a:hlinkClick r:id="rId2"/>
              </a:rPr>
              <a:t>https://scholar.google.com/citations?user=h4dIr0sAAAAJ&amp;hl=en</a:t>
            </a:r>
            <a:r>
              <a:rPr lang="en-US" altLang="en-US" sz="1400">
                <a:solidFill>
                  <a:schemeClr val="tx1"/>
                </a:solidFill>
              </a:rPr>
              <a:t>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Resistance Mechanism-Pathogen grid </a:t>
            </a:r>
          </a:p>
        </p:txBody>
      </p:sp>
      <p:graphicFrame>
        <p:nvGraphicFramePr>
          <p:cNvPr id="19488" name="Group 32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29730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Pathogens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Beta Lactamase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Porin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Efflux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Enterobacterials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ESBL,KPC,OX48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Omp F , Omp C mutation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9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Pseudomonas aeruginosa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AmpC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Opr D loses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latin typeface="Calibri" panose="020F0502020204030204" pitchFamily="34" charset="0"/>
                          <a:ea typeface="MuseoSans"/>
                          <a:cs typeface="Arial" panose="020B0604020202020204" pitchFamily="34" charset="0"/>
                        </a:rPr>
                        <a:t>MexAB-OprM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useoSans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Acinotobacter spp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OXA 23 and 53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sz="4400"/>
              <a:t> </a:t>
            </a:r>
            <a:r>
              <a:rPr lang="en-US" sz="4400" b="1"/>
              <a:t>Predict antibiotic resistance mechanism from antibiotic susceptibility profile 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Enzymes involved 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0363" y="1600200"/>
            <a:ext cx="1392237" cy="533400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sz="2400" b="1"/>
              <a:t>Penicillin</a:t>
            </a:r>
          </a:p>
        </p:txBody>
      </p:sp>
      <p:sp>
        <p:nvSpPr>
          <p:cNvPr id="4" name="Right Arrow Callout 3"/>
          <p:cNvSpPr/>
          <p:nvPr/>
        </p:nvSpPr>
        <p:spPr>
          <a:xfrm>
            <a:off x="1819275" y="1620838"/>
            <a:ext cx="304800" cy="1066800"/>
          </a:xfrm>
          <a:prstGeom prst="rightArrow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2057400" y="1949450"/>
            <a:ext cx="1676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Penicillinases</a:t>
            </a:r>
          </a:p>
        </p:txBody>
      </p:sp>
      <p:sp>
        <p:nvSpPr>
          <p:cNvPr id="6" name="Right Arrow Callout 5"/>
          <p:cNvSpPr/>
          <p:nvPr/>
        </p:nvSpPr>
        <p:spPr>
          <a:xfrm>
            <a:off x="3581400" y="1609725"/>
            <a:ext cx="304800" cy="2514600"/>
          </a:xfrm>
          <a:prstGeom prst="right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360363" y="3124200"/>
            <a:ext cx="20018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/>
              <a:t>Third generation cephalosporin</a:t>
            </a:r>
          </a:p>
        </p:txBody>
      </p:sp>
      <p:sp>
        <p:nvSpPr>
          <p:cNvPr id="11272" name="TextBox 7"/>
          <p:cNvSpPr txBox="1">
            <a:spLocks noChangeArrowheads="1"/>
          </p:cNvSpPr>
          <p:nvPr/>
        </p:nvSpPr>
        <p:spPr bwMode="auto">
          <a:xfrm>
            <a:off x="360363" y="4572000"/>
            <a:ext cx="2306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/>
              <a:t>All cephalosporin's</a:t>
            </a:r>
          </a:p>
        </p:txBody>
      </p:sp>
      <p:sp>
        <p:nvSpPr>
          <p:cNvPr id="11273" name="TextBox 8"/>
          <p:cNvSpPr txBox="1">
            <a:spLocks noChangeArrowheads="1"/>
          </p:cNvSpPr>
          <p:nvPr/>
        </p:nvSpPr>
        <p:spPr bwMode="auto">
          <a:xfrm>
            <a:off x="457200" y="5476875"/>
            <a:ext cx="190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/>
              <a:t>Carbapenems </a:t>
            </a:r>
          </a:p>
        </p:txBody>
      </p:sp>
      <p:sp>
        <p:nvSpPr>
          <p:cNvPr id="11274" name="TextBox 9"/>
          <p:cNvSpPr txBox="1">
            <a:spLocks noChangeArrowheads="1"/>
          </p:cNvSpPr>
          <p:nvPr/>
        </p:nvSpPr>
        <p:spPr bwMode="auto">
          <a:xfrm>
            <a:off x="3962400" y="2735263"/>
            <a:ext cx="1219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Amp C</a:t>
            </a:r>
          </a:p>
        </p:txBody>
      </p:sp>
      <p:sp>
        <p:nvSpPr>
          <p:cNvPr id="11" name="Right Arrow Callout 10"/>
          <p:cNvSpPr/>
          <p:nvPr/>
        </p:nvSpPr>
        <p:spPr>
          <a:xfrm>
            <a:off x="4957763" y="1620838"/>
            <a:ext cx="304800" cy="3408362"/>
          </a:xfrm>
          <a:prstGeom prst="right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ight Arrow Callout 11"/>
          <p:cNvSpPr/>
          <p:nvPr/>
        </p:nvSpPr>
        <p:spPr>
          <a:xfrm>
            <a:off x="6345238" y="1600200"/>
            <a:ext cx="381000" cy="4543425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77" name="TextBox 12"/>
          <p:cNvSpPr txBox="1">
            <a:spLocks noChangeArrowheads="1"/>
          </p:cNvSpPr>
          <p:nvPr/>
        </p:nvSpPr>
        <p:spPr bwMode="auto">
          <a:xfrm>
            <a:off x="5343525" y="3179763"/>
            <a:ext cx="914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ESBLs</a:t>
            </a:r>
          </a:p>
        </p:txBody>
      </p:sp>
      <p:sp>
        <p:nvSpPr>
          <p:cNvPr id="11278" name="TextBox 13"/>
          <p:cNvSpPr txBox="1">
            <a:spLocks noChangeArrowheads="1"/>
          </p:cNvSpPr>
          <p:nvPr/>
        </p:nvSpPr>
        <p:spPr bwMode="auto">
          <a:xfrm>
            <a:off x="6954838" y="3548063"/>
            <a:ext cx="2159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Carbapenamases:</a:t>
            </a:r>
          </a:p>
          <a:p>
            <a:r>
              <a:rPr lang="en-US" altLang="en-US"/>
              <a:t>KPC</a:t>
            </a:r>
          </a:p>
          <a:p>
            <a:r>
              <a:rPr lang="en-US" altLang="en-US"/>
              <a:t>NDM</a:t>
            </a:r>
          </a:p>
          <a:p>
            <a:r>
              <a:rPr lang="en-US" altLang="en-US"/>
              <a:t>OXA 48</a:t>
            </a:r>
          </a:p>
          <a:p>
            <a:r>
              <a:rPr lang="en-US" altLang="en-US"/>
              <a:t>OXA 23, 24, 51, 55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800"/>
              <a:t>β</a:t>
            </a:r>
            <a:r>
              <a:rPr lang="en-US" altLang="en-US" sz="4800"/>
              <a:t>-Lactamase</a:t>
            </a: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228600" y="1981200"/>
            <a:ext cx="8534400" cy="2667000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Enzymes does Class A contains</a:t>
            </a: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457200" y="1676400"/>
            <a:ext cx="2819400" cy="4400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 b="1"/>
              <a:t>Group A ESBLs</a:t>
            </a:r>
          </a:p>
          <a:p>
            <a:endParaRPr lang="en-US" altLang="en-US" sz="2800">
              <a:solidFill>
                <a:srgbClr val="FF0000"/>
              </a:solidFill>
            </a:endParaRPr>
          </a:p>
          <a:p>
            <a:r>
              <a:rPr lang="en-US" altLang="en-US" sz="2800">
                <a:solidFill>
                  <a:srgbClr val="FF0000"/>
                </a:solidFill>
              </a:rPr>
              <a:t>TEM</a:t>
            </a:r>
          </a:p>
          <a:p>
            <a:r>
              <a:rPr lang="en-US" altLang="en-US" sz="2800">
                <a:solidFill>
                  <a:srgbClr val="FF0000"/>
                </a:solidFill>
              </a:rPr>
              <a:t>SHV</a:t>
            </a:r>
          </a:p>
          <a:p>
            <a:r>
              <a:rPr lang="en-US" altLang="en-US" sz="2800">
                <a:solidFill>
                  <a:srgbClr val="FF0000"/>
                </a:solidFill>
              </a:rPr>
              <a:t>CTXM</a:t>
            </a:r>
          </a:p>
          <a:p>
            <a:r>
              <a:rPr lang="en-US" altLang="en-US" sz="2800">
                <a:solidFill>
                  <a:srgbClr val="FF0000"/>
                </a:solidFill>
              </a:rPr>
              <a:t>PER</a:t>
            </a:r>
          </a:p>
          <a:p>
            <a:r>
              <a:rPr lang="en-US" altLang="en-US" sz="2800">
                <a:solidFill>
                  <a:srgbClr val="FF0000"/>
                </a:solidFill>
              </a:rPr>
              <a:t>VEB</a:t>
            </a:r>
          </a:p>
          <a:p>
            <a:r>
              <a:rPr lang="en-US" altLang="en-US" sz="2800"/>
              <a:t>GES</a:t>
            </a:r>
          </a:p>
          <a:p>
            <a:r>
              <a:rPr lang="en-US" altLang="en-US" sz="2800"/>
              <a:t>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1676400"/>
            <a:ext cx="4038600" cy="31083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/>
              <a:t>Group A </a:t>
            </a:r>
            <a:r>
              <a:rPr lang="en-US" sz="2800" b="1" dirty="0" err="1"/>
              <a:t>carbapenemase</a:t>
            </a:r>
            <a:endParaRPr lang="en-US" sz="2800" b="1" dirty="0"/>
          </a:p>
          <a:p>
            <a:pPr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KPCs</a:t>
            </a:r>
          </a:p>
          <a:p>
            <a:pPr>
              <a:defRPr/>
            </a:pPr>
            <a:r>
              <a:rPr lang="en-US" sz="2800" dirty="0"/>
              <a:t>SME</a:t>
            </a:r>
          </a:p>
          <a:p>
            <a:pPr>
              <a:defRPr/>
            </a:pPr>
            <a:r>
              <a:rPr lang="en-US" sz="2800" dirty="0"/>
              <a:t>IMI</a:t>
            </a:r>
          </a:p>
          <a:p>
            <a:pPr>
              <a:defRPr/>
            </a:pPr>
            <a:r>
              <a:rPr lang="en-US" sz="2800" dirty="0"/>
              <a:t>GES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98" name="Group 38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324457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8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Class A  enzymes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Inhibited by Tazobactum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Inhibited by Avibactum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0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CTXM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Uncertain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6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SHV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TEM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6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KPC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55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PER/BEV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(pseudomonas)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Uncertain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en-US"/>
          </a:p>
        </p:txBody>
      </p:sp>
      <p:graphicFrame>
        <p:nvGraphicFramePr>
          <p:cNvPr id="79904" name="Group 32"/>
          <p:cNvGraphicFramePr>
            <a:graphicFrameLocks noGrp="1"/>
          </p:cNvGraphicFramePr>
          <p:nvPr>
            <p:ph idx="4294967295"/>
          </p:nvPr>
        </p:nvGraphicFramePr>
        <p:xfrm>
          <a:off x="457200" y="2438400"/>
          <a:ext cx="8229600" cy="2974975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Class D enzymes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Inhibited by Tazobactum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Inhibited by Avibactum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OXA 48-Klebsiella, Ecolli, Enterobactor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Acinotobactor OXAs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Unlikely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Pseudomonas OX 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Unlikely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33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AmpC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457200" y="1600200"/>
          <a:ext cx="7696200" cy="310868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054">
                <a:tc>
                  <a:txBody>
                    <a:bodyPr/>
                    <a:lstStyle/>
                    <a:p>
                      <a:r>
                        <a:rPr lang="en-US" sz="2800" dirty="0" err="1"/>
                        <a:t>Enterobactor</a:t>
                      </a:r>
                      <a:endParaRPr lang="en-US" sz="2800" dirty="0"/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Susceptibility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r>
                        <a:rPr lang="en-US" sz="2800" dirty="0" err="1"/>
                        <a:t>Cefoxitin</a:t>
                      </a:r>
                      <a:r>
                        <a:rPr lang="en-US" sz="2800" dirty="0"/>
                        <a:t>(</a:t>
                      </a:r>
                      <a:r>
                        <a:rPr lang="en-US" sz="2800" dirty="0" err="1"/>
                        <a:t>Cephamycin</a:t>
                      </a:r>
                      <a:r>
                        <a:rPr lang="en-US" sz="2800" dirty="0"/>
                        <a:t>)</a:t>
                      </a: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r>
                        <a:rPr lang="en-US" sz="2800" dirty="0"/>
                        <a:t>Aztreonem</a:t>
                      </a: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Carbapenems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Cefepime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Ceftazidime, Ceftriaxone</a:t>
                      </a: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ESBLs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696200" cy="310868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054">
                <a:tc>
                  <a:txBody>
                    <a:bodyPr/>
                    <a:lstStyle/>
                    <a:p>
                      <a:r>
                        <a:rPr lang="en-US" sz="2800" dirty="0"/>
                        <a:t>Antibiotics </a:t>
                      </a: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Susceptibility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r>
                        <a:rPr lang="en-US" sz="2800" dirty="0" err="1"/>
                        <a:t>Cefoxitin</a:t>
                      </a:r>
                      <a:r>
                        <a:rPr lang="en-US" sz="2800" dirty="0"/>
                        <a:t>(</a:t>
                      </a:r>
                      <a:r>
                        <a:rPr lang="en-US" sz="2800" dirty="0" err="1"/>
                        <a:t>Cephamycin</a:t>
                      </a:r>
                      <a:r>
                        <a:rPr lang="en-US" sz="2800" dirty="0"/>
                        <a:t>)</a:t>
                      </a: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r>
                        <a:rPr lang="en-US" sz="2800" dirty="0"/>
                        <a:t>Aztreonem</a:t>
                      </a: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Carbapenems</a:t>
                      </a:r>
                      <a:endParaRPr lang="en-US" sz="2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S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Cefepime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Ceftazidime, Ceftriaxone</a:t>
                      </a: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457200" y="1600200"/>
          <a:ext cx="8458200" cy="481647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5008">
                <a:tc>
                  <a:txBody>
                    <a:bodyPr/>
                    <a:lstStyle/>
                    <a:p>
                      <a:r>
                        <a:rPr lang="en-US" sz="2800" dirty="0" err="1"/>
                        <a:t>Enterobactor</a:t>
                      </a:r>
                      <a:endParaRPr lang="en-US" sz="2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ESBL</a:t>
                      </a:r>
                      <a:r>
                        <a:rPr lang="en-US" sz="2800" baseline="0" dirty="0"/>
                        <a:t> producer</a:t>
                      </a:r>
                      <a:endParaRPr lang="en-US" sz="2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AmpC</a:t>
                      </a:r>
                      <a:r>
                        <a:rPr lang="en-US" sz="2800" baseline="0" dirty="0"/>
                        <a:t> producer</a:t>
                      </a:r>
                      <a:endParaRPr lang="en-US" sz="2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Remarks 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5008">
                <a:tc>
                  <a:txBody>
                    <a:bodyPr/>
                    <a:lstStyle/>
                    <a:p>
                      <a:r>
                        <a:rPr lang="en-US" sz="2800" dirty="0" err="1"/>
                        <a:t>Cefoxitin</a:t>
                      </a:r>
                      <a:r>
                        <a:rPr lang="en-US" sz="2800" dirty="0"/>
                        <a:t>(</a:t>
                      </a:r>
                      <a:r>
                        <a:rPr lang="en-US" sz="2800" dirty="0" err="1"/>
                        <a:t>Cephamycin</a:t>
                      </a:r>
                      <a:r>
                        <a:rPr lang="en-US" sz="2800" dirty="0"/>
                        <a:t>)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22">
                <a:tc>
                  <a:txBody>
                    <a:bodyPr/>
                    <a:lstStyle/>
                    <a:p>
                      <a:r>
                        <a:rPr lang="en-US" sz="2800" dirty="0"/>
                        <a:t>Aztreonem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794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Carbapenems</a:t>
                      </a:r>
                      <a:endParaRPr lang="en-US" sz="2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Imipenam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is a potent inducer 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22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Cefepime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Avibactum</a:t>
                      </a:r>
                      <a:endParaRPr lang="en-US" sz="2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Cefta+Avbac</a:t>
                      </a:r>
                      <a:endParaRPr lang="en-US" sz="2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b="1"/>
              <a:t>The emergence of antibiotic resistance is the result of natural selection:</a:t>
            </a:r>
          </a:p>
          <a:p>
            <a:pPr>
              <a:buFont typeface="Arial" pitchFamily="34" charset="0"/>
              <a:buNone/>
            </a:pPr>
            <a:endParaRPr lang="en-US"/>
          </a:p>
          <a:p>
            <a:pPr>
              <a:buFont typeface="Arial" pitchFamily="34" charset="0"/>
              <a:buNone/>
            </a:pPr>
            <a:r>
              <a:rPr lang="en-US"/>
              <a:t>    Prescribing more antibiotics causes more selective pressure, which drives greater resistance. </a:t>
            </a:r>
          </a:p>
          <a:p>
            <a:pPr>
              <a:buFont typeface="Arial" pitchFamily="34" charset="0"/>
              <a:buNone/>
            </a:pPr>
            <a:r>
              <a:rPr lang="en-US"/>
              <a:t>    Thus, to decrease resistance, we need to prescribe fewer antibiotics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ESBLSs</a:t>
            </a:r>
          </a:p>
        </p:txBody>
      </p:sp>
      <p:graphicFrame>
        <p:nvGraphicFramePr>
          <p:cNvPr id="67603" name="Group 19"/>
          <p:cNvGraphicFramePr>
            <a:graphicFrameLocks noGrp="1"/>
          </p:cNvGraphicFramePr>
          <p:nvPr>
            <p:ph idx="4294967295"/>
          </p:nvPr>
        </p:nvGraphicFramePr>
        <p:xfrm>
          <a:off x="457200" y="1600200"/>
          <a:ext cx="7696200" cy="3108756"/>
        </p:xfrm>
        <a:graphic>
          <a:graphicData uri="http://schemas.openxmlformats.org/drawingml/2006/table">
            <a:tbl>
              <a:tblPr/>
              <a:tblGrid>
                <a:gridCol w="384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0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Klebsiella</a:t>
                      </a:r>
                    </a:p>
                  </a:txBody>
                  <a:tcPr marT="45703" marB="4570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Susceptibility</a:t>
                      </a:r>
                    </a:p>
                  </a:txBody>
                  <a:tcPr marT="45703" marB="4570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0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Cefipime</a:t>
                      </a:r>
                    </a:p>
                  </a:txBody>
                  <a:tcPr marT="45703" marB="4570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marT="45703" marB="4570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0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Ceftriaxone </a:t>
                      </a:r>
                    </a:p>
                  </a:txBody>
                  <a:tcPr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0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Meropenem</a:t>
                      </a:r>
                    </a:p>
                  </a:txBody>
                  <a:tcPr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0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Aztreonem</a:t>
                      </a:r>
                    </a:p>
                  </a:txBody>
                  <a:tcPr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0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Ceftazidime+ Avibactam </a:t>
                      </a:r>
                    </a:p>
                  </a:txBody>
                  <a:tcPr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T="45703" marB="457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NDM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1600200"/>
          <a:ext cx="7696200" cy="310868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054">
                <a:tc>
                  <a:txBody>
                    <a:bodyPr/>
                    <a:lstStyle/>
                    <a:p>
                      <a:r>
                        <a:rPr lang="en-US" sz="2800" dirty="0" err="1"/>
                        <a:t>Klebsiella</a:t>
                      </a:r>
                      <a:endParaRPr lang="en-US" sz="2800" dirty="0"/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Susceptibility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r>
                        <a:rPr lang="en-US" sz="2800" dirty="0" err="1"/>
                        <a:t>Cefipime</a:t>
                      </a:r>
                      <a:endParaRPr lang="en-US" sz="2800" dirty="0"/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r>
                        <a:rPr lang="en-US" sz="2800" dirty="0"/>
                        <a:t>Ceftriaxone </a:t>
                      </a: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r>
                        <a:rPr lang="en-US" sz="2800" dirty="0"/>
                        <a:t>Meropenem</a:t>
                      </a: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Aztreonem</a:t>
                      </a: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r>
                        <a:rPr lang="en-US" sz="2800" dirty="0" err="1"/>
                        <a:t>Ceftazidime+Avibactam</a:t>
                      </a:r>
                      <a:endParaRPr lang="en-US" sz="2800" dirty="0"/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1350963" y="463550"/>
            <a:ext cx="63087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/>
              <a:t>Predict best antibiotic from AST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400" y="1981200"/>
            <a:ext cx="6172200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b="1" u="sng" dirty="0"/>
              <a:t>Three step approach </a:t>
            </a:r>
          </a:p>
          <a:p>
            <a:pPr>
              <a:lnSpc>
                <a:spcPct val="150000"/>
              </a:lnSpc>
              <a:defRPr/>
            </a:pPr>
            <a:endParaRPr lang="en-US" sz="2800" b="1" u="sng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2800" b="1" dirty="0"/>
              <a:t>Rule of Intrinsic resistance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2800" b="1" dirty="0"/>
              <a:t>Mechanism of resistance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2800" b="1" dirty="0"/>
              <a:t>Expert opinion for antibiotics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31800" y="719138"/>
          <a:ext cx="7786468" cy="5737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1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0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4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Antibacterial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Organism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667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Ampicillin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Klebsiella</a:t>
                      </a:r>
                      <a:r>
                        <a:rPr lang="en-US" dirty="0"/>
                        <a:t>, Proteus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667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Cloxacillin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Enterocci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6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Ceftriaxon</a:t>
                      </a:r>
                      <a:r>
                        <a:rPr lang="en-US" dirty="0"/>
                        <a:t>(3GC)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Enterococci</a:t>
                      </a:r>
                      <a:r>
                        <a:rPr lang="en-US" dirty="0"/>
                        <a:t>, L </a:t>
                      </a:r>
                      <a:r>
                        <a:rPr lang="en-US" dirty="0" err="1"/>
                        <a:t>monocytogens</a:t>
                      </a:r>
                      <a:r>
                        <a:rPr lang="en-US" dirty="0"/>
                        <a:t>, C </a:t>
                      </a:r>
                      <a:r>
                        <a:rPr lang="en-US" dirty="0" err="1"/>
                        <a:t>Difficli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8467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Ceftazidime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cefixim</a:t>
                      </a:r>
                      <a:r>
                        <a:rPr lang="en-US" dirty="0"/>
                        <a:t>/Ciprofloxacin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Staph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667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Cefoperazone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GPC(</a:t>
                      </a:r>
                      <a:r>
                        <a:rPr lang="en-US" dirty="0" err="1"/>
                        <a:t>Strep,Enterococci</a:t>
                      </a:r>
                      <a:r>
                        <a:rPr lang="en-US" dirty="0"/>
                        <a:t>)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667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Clindamycin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GNB, </a:t>
                      </a:r>
                      <a:r>
                        <a:rPr lang="en-US" dirty="0" err="1"/>
                        <a:t>Enterococci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4667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Aminoglycoside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Facultative anaerobes, GPC, Staph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4667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Imipenem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Stenotrophomonas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667"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Itrapenem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Pseudomonas, </a:t>
                      </a:r>
                      <a:r>
                        <a:rPr lang="en-US" dirty="0" err="1"/>
                        <a:t>Acinetobactor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98467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Carbapenems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MRSA,</a:t>
                      </a:r>
                      <a:r>
                        <a:rPr lang="en-US" baseline="0" dirty="0"/>
                        <a:t> C Dif, </a:t>
                      </a:r>
                      <a:r>
                        <a:rPr lang="en-US" baseline="0" dirty="0" err="1"/>
                        <a:t>Enterococci</a:t>
                      </a:r>
                      <a:endParaRPr lang="en-US" baseline="0" dirty="0"/>
                    </a:p>
                    <a:p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98467"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 marL="68580" marR="6858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Colistin</a:t>
                      </a:r>
                      <a:endParaRPr lang="en-US" dirty="0"/>
                    </a:p>
                  </a:txBody>
                  <a:tcPr marL="68580" marR="6858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Proteus, M </a:t>
                      </a:r>
                      <a:r>
                        <a:rPr lang="en-US" dirty="0" err="1"/>
                        <a:t>morganii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Providencia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Serratia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Burkholderia</a:t>
                      </a:r>
                      <a:r>
                        <a:rPr lang="en-US" baseline="0" dirty="0"/>
                        <a:t>, Salmonella, GPC and Anaerobes</a:t>
                      </a:r>
                      <a:endParaRPr lang="en-US" dirty="0"/>
                    </a:p>
                  </a:txBody>
                  <a:tcPr marL="68580" marR="6858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235075" y="1019175"/>
          <a:ext cx="7106299" cy="5381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7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8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370">
                <a:tc>
                  <a:txBody>
                    <a:bodyPr/>
                    <a:lstStyle/>
                    <a:p>
                      <a:endParaRPr lang="en-SG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1644">
                <a:tc>
                  <a:txBody>
                    <a:bodyPr/>
                    <a:lstStyle/>
                    <a:p>
                      <a:r>
                        <a:rPr lang="en-SG" b="1" dirty="0"/>
                        <a:t>CSF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SG" b="1" dirty="0"/>
                        <a:t>1</a:t>
                      </a:r>
                      <a:r>
                        <a:rPr lang="en-SG" b="1" baseline="30000" dirty="0"/>
                        <a:t>st</a:t>
                      </a:r>
                      <a:r>
                        <a:rPr lang="en-SG" b="1" dirty="0"/>
                        <a:t> &amp;2</a:t>
                      </a:r>
                      <a:r>
                        <a:rPr lang="en-SG" b="1" baseline="30000" dirty="0"/>
                        <a:t>nd</a:t>
                      </a:r>
                      <a:r>
                        <a:rPr lang="en-SG" b="1" dirty="0"/>
                        <a:t> generation CP, aminoglycoside</a:t>
                      </a:r>
                    </a:p>
                    <a:p>
                      <a:r>
                        <a:rPr lang="en-SG" b="1" dirty="0"/>
                        <a:t>Clindamycin</a:t>
                      </a:r>
                    </a:p>
                    <a:p>
                      <a:r>
                        <a:rPr lang="en-SG" b="1" dirty="0"/>
                        <a:t>Macrolides</a:t>
                      </a:r>
                    </a:p>
                    <a:p>
                      <a:r>
                        <a:rPr lang="en-SG" b="1" dirty="0"/>
                        <a:t>Tetracycline </a:t>
                      </a:r>
                    </a:p>
                    <a:p>
                      <a:r>
                        <a:rPr lang="en-SG" b="1" dirty="0"/>
                        <a:t>Fluroquinolones</a:t>
                      </a:r>
                    </a:p>
                    <a:p>
                      <a:r>
                        <a:rPr lang="en-SG" b="1" dirty="0"/>
                        <a:t>Carbapenems( </a:t>
                      </a:r>
                      <a:r>
                        <a:rPr lang="en-SG" b="1" dirty="0" err="1"/>
                        <a:t>Dori,imip</a:t>
                      </a:r>
                      <a:r>
                        <a:rPr lang="en-SG" b="1" dirty="0"/>
                        <a:t>, </a:t>
                      </a:r>
                      <a:r>
                        <a:rPr lang="en-SG" b="1" dirty="0" err="1"/>
                        <a:t>ertap</a:t>
                      </a:r>
                      <a:r>
                        <a:rPr lang="en-SG" b="1" dirty="0"/>
                        <a:t>)</a:t>
                      </a:r>
                    </a:p>
                    <a:p>
                      <a:endParaRPr lang="en-SG" b="1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8699">
                <a:tc>
                  <a:txBody>
                    <a:bodyPr/>
                    <a:lstStyle/>
                    <a:p>
                      <a:r>
                        <a:rPr lang="en-SG" b="1" dirty="0"/>
                        <a:t>Urine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SG" b="1" dirty="0"/>
                        <a:t>Clindamycin</a:t>
                      </a:r>
                    </a:p>
                    <a:p>
                      <a:r>
                        <a:rPr lang="en-SG" b="1" dirty="0"/>
                        <a:t>Macrolide &amp; Azithromycin </a:t>
                      </a:r>
                    </a:p>
                    <a:p>
                      <a:r>
                        <a:rPr lang="en-SG" b="1" dirty="0" err="1"/>
                        <a:t>Cloramphenicol</a:t>
                      </a:r>
                      <a:endParaRPr lang="en-SG" b="1" dirty="0"/>
                    </a:p>
                    <a:p>
                      <a:r>
                        <a:rPr lang="en-SG" b="1" dirty="0"/>
                        <a:t>Tigecycline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579">
                <a:tc>
                  <a:txBody>
                    <a:bodyPr/>
                    <a:lstStyle/>
                    <a:p>
                      <a:r>
                        <a:rPr lang="en-SG" b="1" dirty="0"/>
                        <a:t>Blood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SG" b="1" dirty="0"/>
                        <a:t>Tigecycline(Primary bacteraemia)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0069">
                <a:tc>
                  <a:txBody>
                    <a:bodyPr/>
                    <a:lstStyle/>
                    <a:p>
                      <a:r>
                        <a:rPr lang="en-SG" b="1"/>
                        <a:t>Respiratory specimen</a:t>
                      </a:r>
                      <a:endParaRPr lang="en-SG" b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SG" b="1" dirty="0"/>
                        <a:t>Daptomycin</a:t>
                      </a:r>
                    </a:p>
                    <a:p>
                      <a:r>
                        <a:rPr lang="en-SG" b="1" dirty="0"/>
                        <a:t>Colistin(Systemic) 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0438" name="TextBox 3"/>
          <p:cNvSpPr txBox="1">
            <a:spLocks noChangeArrowheads="1"/>
          </p:cNvSpPr>
          <p:nvPr/>
        </p:nvSpPr>
        <p:spPr bwMode="auto">
          <a:xfrm>
            <a:off x="969963" y="188913"/>
            <a:ext cx="45704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Specimen or site where specific antibiotics are not to be reported</a:t>
            </a:r>
            <a:endParaRPr lang="en-SG" sz="2400" b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Box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524000"/>
          <a:ext cx="8534400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53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53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Organisms/Group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CLSI 2019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CLSI 2021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Enterobacterals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≤2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≥4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Pseudomonas </a:t>
                      </a:r>
                      <a:r>
                        <a:rPr lang="en-US" dirty="0" err="1"/>
                        <a:t>Aeroginosa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≤2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≥4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≤2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≥4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Acinetobacter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baumannii</a:t>
                      </a:r>
                      <a:r>
                        <a:rPr lang="en-US" dirty="0"/>
                        <a:t> 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≤2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≥4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≤2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≥4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Acinetobacter</a:t>
                      </a:r>
                      <a:r>
                        <a:rPr lang="en-US" dirty="0"/>
                        <a:t> other species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Non-</a:t>
                      </a:r>
                      <a:r>
                        <a:rPr lang="en-US" dirty="0" err="1"/>
                        <a:t>Enterobacterals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CLSI and EUCAST for </a:t>
            </a:r>
            <a:r>
              <a:rPr lang="en-US" dirty="0" err="1"/>
              <a:t>Colistin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219200"/>
          <a:ext cx="9144004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Organisms/Group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CLSI 2021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EUCAST 2021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Enterobacterals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≤2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≥4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≤2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Pseudomonas </a:t>
                      </a:r>
                      <a:r>
                        <a:rPr lang="en-US" dirty="0" err="1"/>
                        <a:t>Aeroginosa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≤2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≥4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≤2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&gt;2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Pseudomonas species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≤2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&gt;2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Acinetobacter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baumannii</a:t>
                      </a:r>
                      <a:r>
                        <a:rPr lang="en-US" dirty="0"/>
                        <a:t> 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≤2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≥4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≤2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&gt;2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Acinetobacter</a:t>
                      </a:r>
                      <a:r>
                        <a:rPr lang="en-US" dirty="0"/>
                        <a:t> other species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≤2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organism-Antimicrobial agents related comments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651000"/>
          <a:ext cx="8229603" cy="447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1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96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Organism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Antimicrobials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320">
                <a:tc>
                  <a:txBody>
                    <a:bodyPr/>
                    <a:lstStyle/>
                    <a:p>
                      <a:r>
                        <a:rPr lang="en-US" dirty="0"/>
                        <a:t>VRE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Enterococcus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Vancomycin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Kindly ensure </a:t>
                      </a:r>
                      <a:r>
                        <a:rPr lang="en-US" dirty="0" err="1"/>
                        <a:t>appropiate</a:t>
                      </a:r>
                      <a:r>
                        <a:rPr lang="en-US" dirty="0"/>
                        <a:t> infection control measure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9320">
                <a:tc>
                  <a:txBody>
                    <a:bodyPr/>
                    <a:lstStyle/>
                    <a:p>
                      <a:r>
                        <a:rPr lang="en-US" dirty="0"/>
                        <a:t>MRSA</a:t>
                      </a:r>
                    </a:p>
                    <a:p>
                      <a:r>
                        <a:rPr lang="en-US" dirty="0" err="1"/>
                        <a:t>Vanc</a:t>
                      </a:r>
                      <a:r>
                        <a:rPr lang="en-US" dirty="0"/>
                        <a:t> MIC&gt;1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Staphylococcus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Vancomycin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Therapeutic failure may encounter. Consider alternative drugs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Repeat Culture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-Pseudomonas  </a:t>
                      </a:r>
                      <a:r>
                        <a:rPr lang="en-US" dirty="0" err="1"/>
                        <a:t>Aerogenosa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allantimicrobials</a:t>
                      </a:r>
                      <a:r>
                        <a:rPr lang="en-US" dirty="0"/>
                        <a:t>)</a:t>
                      </a:r>
                    </a:p>
                    <a:p>
                      <a:r>
                        <a:rPr lang="en-US" dirty="0"/>
                        <a:t>- Staphylococcus species</a:t>
                      </a:r>
                      <a:r>
                        <a:rPr lang="en-US" baseline="0" dirty="0"/>
                        <a:t> (</a:t>
                      </a:r>
                      <a:r>
                        <a:rPr lang="en-US" baseline="0" dirty="0" err="1"/>
                        <a:t>Cipro</a:t>
                      </a:r>
                      <a:r>
                        <a:rPr lang="en-US" baseline="0" dirty="0"/>
                        <a:t> &amp; </a:t>
                      </a:r>
                      <a:r>
                        <a:rPr lang="en-US" baseline="0" dirty="0" err="1"/>
                        <a:t>Levoflox</a:t>
                      </a:r>
                      <a:r>
                        <a:rPr lang="en-US" baseline="0" dirty="0"/>
                        <a:t>)</a:t>
                      </a:r>
                    </a:p>
                    <a:p>
                      <a:r>
                        <a:rPr lang="en-US" baseline="0" dirty="0"/>
                        <a:t>- </a:t>
                      </a:r>
                      <a:r>
                        <a:rPr lang="en-US" baseline="0" dirty="0" err="1"/>
                        <a:t>Enterobacter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Klebsiella,Serratia</a:t>
                      </a:r>
                      <a:r>
                        <a:rPr lang="en-US" baseline="0" dirty="0"/>
                        <a:t>(</a:t>
                      </a:r>
                      <a:r>
                        <a:rPr lang="en-US" baseline="0" dirty="0" err="1"/>
                        <a:t>Ceftriaxon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Ceftazidime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Cefotaxime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Risk of resistance during prolong therapy. So if patient not clinically improved within 3-4 days do repeat culture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454025" y="731838"/>
            <a:ext cx="8397875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Inducer+ labile substrates: 1/2GC,Cefoxitin,Cefotetan</a:t>
            </a:r>
          </a:p>
          <a:p>
            <a:r>
              <a:rPr lang="en-US" sz="2800" b="1"/>
              <a:t>Clavulanic Acid strongly induces cAmpC</a:t>
            </a:r>
          </a:p>
          <a:p>
            <a:endParaRPr lang="en-US" sz="2800" b="1"/>
          </a:p>
          <a:p>
            <a:r>
              <a:rPr lang="en-US" sz="2800" b="1"/>
              <a:t>Inducer+ Stable/ Unbreakable: Carbapenems</a:t>
            </a:r>
          </a:p>
          <a:p>
            <a:endParaRPr lang="en-US" sz="2800" b="1"/>
          </a:p>
          <a:p>
            <a:r>
              <a:rPr lang="en-US" sz="2800" b="1"/>
              <a:t>Weak inducers+Labile substrates : Ureidiopenicilins(pip),3GC,Aztreonam: Should not be used if proven to be cAmpC bugs</a:t>
            </a:r>
          </a:p>
          <a:p>
            <a:endParaRPr lang="en-US" sz="2800" b="1"/>
          </a:p>
          <a:p>
            <a:r>
              <a:rPr lang="en-US" sz="2800" b="1"/>
              <a:t>Weak inducer+ Stable/ unbreakable :Cefpirome &amp; Cefipime(4GC): </a:t>
            </a:r>
          </a:p>
          <a:p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533400"/>
            <a:ext cx="6784975" cy="5262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2800" b="1" dirty="0"/>
              <a:t>Mechanism of Resistance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/>
              <a:t>(R) </a:t>
            </a:r>
            <a:r>
              <a:rPr lang="en-US" sz="2800" dirty="0" err="1"/>
              <a:t>Ceftazidime</a:t>
            </a:r>
            <a:r>
              <a:rPr lang="en-US" sz="2800" dirty="0"/>
              <a:t> &amp; most cephalosporin = ESBL</a:t>
            </a:r>
          </a:p>
          <a:p>
            <a:pPr marL="342900" indent="-342900">
              <a:defRPr/>
            </a:pPr>
            <a:r>
              <a:rPr lang="en-US" sz="2800" dirty="0"/>
              <a:t>       1. (R) to </a:t>
            </a:r>
            <a:r>
              <a:rPr lang="en-US" sz="2800" dirty="0" err="1"/>
              <a:t>Cefoxitin</a:t>
            </a:r>
            <a:r>
              <a:rPr lang="en-US" sz="2800" dirty="0"/>
              <a:t> but not </a:t>
            </a:r>
            <a:r>
              <a:rPr lang="en-US" sz="2800" dirty="0" err="1"/>
              <a:t>Ceftazidime</a:t>
            </a:r>
            <a:r>
              <a:rPr lang="en-US" sz="2800" dirty="0"/>
              <a:t> </a:t>
            </a:r>
          </a:p>
          <a:p>
            <a:pPr marL="342900" indent="-342900">
              <a:defRPr/>
            </a:pPr>
            <a:r>
              <a:rPr lang="en-US" sz="2800" dirty="0"/>
              <a:t>                  </a:t>
            </a:r>
            <a:r>
              <a:rPr lang="en-US" sz="2800" dirty="0" err="1"/>
              <a:t>inducable</a:t>
            </a:r>
            <a:r>
              <a:rPr lang="en-US" sz="2800" dirty="0"/>
              <a:t> </a:t>
            </a:r>
            <a:r>
              <a:rPr lang="en-US" sz="2800" dirty="0" err="1"/>
              <a:t>ampC</a:t>
            </a:r>
            <a:r>
              <a:rPr lang="en-US" sz="2800" dirty="0"/>
              <a:t> producer </a:t>
            </a:r>
          </a:p>
          <a:p>
            <a:pPr marL="342900" indent="-342900">
              <a:defRPr/>
            </a:pPr>
            <a:r>
              <a:rPr lang="en-US" sz="2800" dirty="0"/>
              <a:t>        2. (R) Both </a:t>
            </a:r>
            <a:r>
              <a:rPr lang="en-US" sz="2800" dirty="0" err="1"/>
              <a:t>Ceftazidime</a:t>
            </a:r>
            <a:r>
              <a:rPr lang="en-US" sz="2800" dirty="0"/>
              <a:t> &amp; </a:t>
            </a:r>
            <a:r>
              <a:rPr lang="en-US" sz="2800" dirty="0" err="1"/>
              <a:t>Cefoxitin</a:t>
            </a:r>
            <a:endParaRPr lang="en-US" sz="2800" dirty="0"/>
          </a:p>
          <a:p>
            <a:pPr marL="342900" indent="-342900">
              <a:defRPr/>
            </a:pPr>
            <a:r>
              <a:rPr lang="en-US" sz="2800" dirty="0"/>
              <a:t>                  de-repressed </a:t>
            </a:r>
            <a:r>
              <a:rPr lang="en-US" sz="2800" dirty="0" err="1"/>
              <a:t>AmpC</a:t>
            </a:r>
            <a:endParaRPr lang="en-US" sz="2800" dirty="0"/>
          </a:p>
          <a:p>
            <a:pPr marL="342900" indent="-342900">
              <a:defRPr/>
            </a:pPr>
            <a:r>
              <a:rPr lang="en-US" sz="2800" dirty="0"/>
              <a:t>2. (R) to </a:t>
            </a:r>
            <a:r>
              <a:rPr lang="en-US" sz="2800" dirty="0" err="1"/>
              <a:t>Meropenam</a:t>
            </a:r>
            <a:r>
              <a:rPr lang="en-US" sz="2800" dirty="0"/>
              <a:t> but not </a:t>
            </a:r>
            <a:r>
              <a:rPr lang="en-US" sz="2800" dirty="0" err="1"/>
              <a:t>Imipenam</a:t>
            </a:r>
            <a:r>
              <a:rPr lang="en-US" sz="2800" dirty="0"/>
              <a:t> Increased </a:t>
            </a:r>
            <a:r>
              <a:rPr lang="en-US" sz="2800" dirty="0" err="1"/>
              <a:t>Eflux</a:t>
            </a:r>
            <a:r>
              <a:rPr lang="en-US" sz="2800" dirty="0"/>
              <a:t> </a:t>
            </a:r>
          </a:p>
          <a:p>
            <a:pPr marL="342900" indent="-342900">
              <a:defRPr/>
            </a:pPr>
            <a:r>
              <a:rPr lang="en-US" sz="2800" dirty="0"/>
              <a:t>  (R) to </a:t>
            </a:r>
            <a:r>
              <a:rPr lang="en-US" sz="2800" dirty="0" err="1"/>
              <a:t>imipenam</a:t>
            </a:r>
            <a:r>
              <a:rPr lang="en-US" sz="2800" dirty="0"/>
              <a:t> &gt; </a:t>
            </a:r>
            <a:r>
              <a:rPr lang="en-US" sz="2800" dirty="0" err="1"/>
              <a:t>meropenam</a:t>
            </a:r>
            <a:r>
              <a:rPr lang="en-US" sz="2800" dirty="0"/>
              <a:t> = loss of </a:t>
            </a:r>
            <a:r>
              <a:rPr lang="en-US" sz="2800" dirty="0" err="1"/>
              <a:t>oprD</a:t>
            </a:r>
            <a:r>
              <a:rPr lang="en-US" sz="2800" dirty="0"/>
              <a:t> </a:t>
            </a:r>
            <a:r>
              <a:rPr lang="en-US" sz="2800" dirty="0" err="1"/>
              <a:t>porin</a:t>
            </a:r>
            <a:r>
              <a:rPr lang="en-US" sz="2800" dirty="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organism-Antimicrobial agents related comments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463040"/>
          <a:ext cx="9143999" cy="5398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4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073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491">
                <a:tc>
                  <a:txBody>
                    <a:bodyPr/>
                    <a:lstStyle/>
                    <a:p>
                      <a:r>
                        <a:rPr lang="en-US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Organism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Antimicrobial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7602">
                <a:tc>
                  <a:txBody>
                    <a:bodyPr/>
                    <a:lstStyle/>
                    <a:p>
                      <a:r>
                        <a:rPr lang="en-US" dirty="0"/>
                        <a:t>MSSA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Staphylococcus </a:t>
                      </a:r>
                      <a:r>
                        <a:rPr lang="en-US" dirty="0" err="1"/>
                        <a:t>Aureus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Oxacillin</a:t>
                      </a:r>
                      <a:r>
                        <a:rPr lang="en-US" dirty="0"/>
                        <a:t> or </a:t>
                      </a:r>
                      <a:r>
                        <a:rPr lang="en-US" dirty="0" err="1"/>
                        <a:t>Cefoxitin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Anti</a:t>
                      </a:r>
                      <a:r>
                        <a:rPr lang="en-US" baseline="0" dirty="0"/>
                        <a:t> staphylococcal beta </a:t>
                      </a:r>
                      <a:r>
                        <a:rPr lang="en-US" baseline="0" dirty="0" err="1"/>
                        <a:t>lactams</a:t>
                      </a:r>
                      <a:r>
                        <a:rPr lang="en-US" baseline="0" dirty="0"/>
                        <a:t>(</a:t>
                      </a:r>
                      <a:r>
                        <a:rPr lang="en-US" baseline="0" dirty="0" err="1"/>
                        <a:t>Cloxacillin</a:t>
                      </a:r>
                      <a:r>
                        <a:rPr lang="en-US" baseline="0" dirty="0"/>
                        <a:t>) are much superior to </a:t>
                      </a:r>
                      <a:r>
                        <a:rPr lang="en-US" baseline="0" dirty="0" err="1"/>
                        <a:t>Vancomycin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7602">
                <a:tc>
                  <a:txBody>
                    <a:bodyPr/>
                    <a:lstStyle/>
                    <a:p>
                      <a:r>
                        <a:rPr lang="en-US" dirty="0"/>
                        <a:t>MRSA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Staphylococcus </a:t>
                      </a:r>
                      <a:r>
                        <a:rPr lang="en-US" dirty="0" err="1"/>
                        <a:t>Aureus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Oxacillin</a:t>
                      </a:r>
                      <a:r>
                        <a:rPr lang="en-US" dirty="0"/>
                        <a:t> or </a:t>
                      </a:r>
                      <a:r>
                        <a:rPr lang="en-US" dirty="0" err="1"/>
                        <a:t>Cefoxitin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Avoid all beta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lactams</a:t>
                      </a:r>
                      <a:r>
                        <a:rPr lang="en-US" baseline="0" dirty="0"/>
                        <a:t> except 5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 generation </a:t>
                      </a:r>
                      <a:r>
                        <a:rPr lang="en-US" baseline="0" dirty="0" err="1"/>
                        <a:t>eg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Ceftaroline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1664">
                <a:tc>
                  <a:txBody>
                    <a:bodyPr/>
                    <a:lstStyle/>
                    <a:p>
                      <a:r>
                        <a:rPr lang="en-US" dirty="0"/>
                        <a:t>MS-CONS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Coagulase</a:t>
                      </a:r>
                      <a:r>
                        <a:rPr lang="en-US" dirty="0"/>
                        <a:t> negative Staphylococcus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Oxacillin</a:t>
                      </a:r>
                      <a:r>
                        <a:rPr lang="en-US" dirty="0"/>
                        <a:t> or </a:t>
                      </a:r>
                      <a:r>
                        <a:rPr lang="en-US" dirty="0" err="1"/>
                        <a:t>Cefoxitin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Anti</a:t>
                      </a:r>
                      <a:r>
                        <a:rPr lang="en-US" baseline="0" dirty="0"/>
                        <a:t> staphylococcal beta </a:t>
                      </a:r>
                      <a:r>
                        <a:rPr lang="en-US" baseline="0" dirty="0" err="1"/>
                        <a:t>lactams</a:t>
                      </a:r>
                      <a:r>
                        <a:rPr lang="en-US" baseline="0" dirty="0"/>
                        <a:t>(</a:t>
                      </a:r>
                      <a:r>
                        <a:rPr lang="en-US" baseline="0" dirty="0" err="1"/>
                        <a:t>Cloxacillin</a:t>
                      </a:r>
                      <a:r>
                        <a:rPr lang="en-US" baseline="0" dirty="0"/>
                        <a:t>) are much superior to </a:t>
                      </a:r>
                      <a:r>
                        <a:rPr lang="en-US" baseline="0" dirty="0" err="1"/>
                        <a:t>Vancomycin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7602">
                <a:tc>
                  <a:txBody>
                    <a:bodyPr/>
                    <a:lstStyle/>
                    <a:p>
                      <a:r>
                        <a:rPr lang="en-US" dirty="0"/>
                        <a:t>MR-CONS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Coagulase</a:t>
                      </a:r>
                      <a:r>
                        <a:rPr lang="en-US" dirty="0"/>
                        <a:t> negative Staphylococcus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Oxacillin</a:t>
                      </a:r>
                      <a:r>
                        <a:rPr lang="en-US" dirty="0"/>
                        <a:t> or </a:t>
                      </a:r>
                      <a:r>
                        <a:rPr lang="en-US" dirty="0" err="1"/>
                        <a:t>Cefoxitin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Avoid all beta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lactams</a:t>
                      </a:r>
                      <a:r>
                        <a:rPr lang="en-US" baseline="0" dirty="0"/>
                        <a:t>. </a:t>
                      </a:r>
                      <a:r>
                        <a:rPr lang="en-US" baseline="0" dirty="0" err="1"/>
                        <a:t>Vancomycin</a:t>
                      </a:r>
                      <a:r>
                        <a:rPr lang="en-US" baseline="0" dirty="0"/>
                        <a:t> is the treatment of choice 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304800"/>
            <a:ext cx="6477000" cy="6278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2400" b="1" dirty="0"/>
              <a:t>Antibiotic rule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400" dirty="0" err="1"/>
              <a:t>Quinolone</a:t>
            </a:r>
            <a:r>
              <a:rPr lang="en-US" sz="2400" dirty="0"/>
              <a:t>: (R) </a:t>
            </a:r>
            <a:r>
              <a:rPr lang="en-US" sz="2400" dirty="0" err="1"/>
              <a:t>Moxi</a:t>
            </a:r>
            <a:r>
              <a:rPr lang="en-US" sz="2400" dirty="0"/>
              <a:t>/</a:t>
            </a:r>
            <a:r>
              <a:rPr lang="en-US" sz="2400" dirty="0" err="1"/>
              <a:t>Levo</a:t>
            </a:r>
            <a:r>
              <a:rPr lang="en-US" sz="2400" dirty="0"/>
              <a:t> = (R) all </a:t>
            </a:r>
            <a:r>
              <a:rPr lang="en-US" sz="2400" dirty="0" err="1"/>
              <a:t>Fluroquinolone</a:t>
            </a:r>
            <a:endParaRPr lang="en-US" sz="2400" dirty="0"/>
          </a:p>
          <a:p>
            <a:pPr marL="342900" indent="-342900">
              <a:buFontTx/>
              <a:buAutoNum type="arabicPeriod"/>
              <a:defRPr/>
            </a:pPr>
            <a:r>
              <a:rPr lang="en-US" sz="2400" dirty="0" err="1"/>
              <a:t>Aminoglycoside</a:t>
            </a:r>
            <a:r>
              <a:rPr lang="en-US" sz="2400" dirty="0"/>
              <a:t>: (R) to 1 Amino = Does not affect other Amino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400" dirty="0"/>
              <a:t>Beta </a:t>
            </a:r>
            <a:r>
              <a:rPr lang="en-US" sz="2400" dirty="0" err="1"/>
              <a:t>lactum</a:t>
            </a:r>
            <a:r>
              <a:rPr lang="en-US" sz="2400" dirty="0"/>
              <a:t> : (R) </a:t>
            </a:r>
            <a:r>
              <a:rPr lang="en-US" sz="2400" dirty="0" err="1"/>
              <a:t>Ticar</a:t>
            </a:r>
            <a:r>
              <a:rPr lang="en-US" sz="2400" dirty="0"/>
              <a:t> = (R) </a:t>
            </a:r>
            <a:r>
              <a:rPr lang="en-US" sz="2400" dirty="0" err="1"/>
              <a:t>Pipera</a:t>
            </a:r>
            <a:endParaRPr lang="en-US" sz="2400" dirty="0"/>
          </a:p>
          <a:p>
            <a:pPr marL="342900" indent="-342900">
              <a:defRPr/>
            </a:pPr>
            <a:r>
              <a:rPr lang="en-US" sz="2400" dirty="0"/>
              <a:t>                                (R) BL extends to their BL+BLI combination</a:t>
            </a:r>
          </a:p>
          <a:p>
            <a:pPr marL="342900" indent="-342900">
              <a:defRPr/>
            </a:pPr>
            <a:r>
              <a:rPr lang="en-US" sz="2400" dirty="0"/>
              <a:t>                                (R) to 1 </a:t>
            </a:r>
            <a:r>
              <a:rPr lang="en-US" sz="2400" dirty="0" err="1"/>
              <a:t>carba</a:t>
            </a:r>
            <a:r>
              <a:rPr lang="en-US" sz="2400" dirty="0"/>
              <a:t> does not affect other </a:t>
            </a:r>
            <a:r>
              <a:rPr lang="en-US" sz="2400" dirty="0" err="1"/>
              <a:t>carbapenems</a:t>
            </a:r>
            <a:endParaRPr lang="en-US" sz="2400" dirty="0"/>
          </a:p>
          <a:p>
            <a:pPr marL="342900" indent="-342900">
              <a:defRPr/>
            </a:pPr>
            <a:r>
              <a:rPr lang="en-US" sz="2400" dirty="0"/>
              <a:t>                                (R) all BL including </a:t>
            </a:r>
            <a:r>
              <a:rPr lang="en-US" sz="2400" dirty="0" err="1"/>
              <a:t>carba</a:t>
            </a:r>
            <a:r>
              <a:rPr lang="en-US" sz="2400" dirty="0"/>
              <a:t> but (S) to aztreonam = MBL </a:t>
            </a:r>
          </a:p>
          <a:p>
            <a:pPr marL="342900" indent="-342900">
              <a:defRPr/>
            </a:pPr>
            <a:r>
              <a:rPr lang="en-US" sz="2400" dirty="0"/>
              <a:t>        -If </a:t>
            </a:r>
            <a:r>
              <a:rPr lang="en-US" sz="2400" dirty="0" err="1"/>
              <a:t>metallo-betalactamase</a:t>
            </a:r>
            <a:r>
              <a:rPr lang="en-US" sz="2400" dirty="0"/>
              <a:t>+ downgrade S     I    R</a:t>
            </a:r>
            <a:r>
              <a:rPr lang="en-SG" sz="2400" dirty="0"/>
              <a:t> maintain </a:t>
            </a:r>
            <a:r>
              <a:rPr lang="en-SG" sz="2400" dirty="0" err="1"/>
              <a:t>aztreonam</a:t>
            </a:r>
            <a:r>
              <a:rPr lang="en-SG" sz="2400" dirty="0"/>
              <a:t>  S then downgrade(</a:t>
            </a:r>
            <a:r>
              <a:rPr lang="en-US" sz="2400" dirty="0"/>
              <a:t>S     I    R)</a:t>
            </a:r>
            <a:r>
              <a:rPr lang="en-SG" sz="2400" dirty="0"/>
              <a:t> all the above group </a:t>
            </a:r>
            <a:endParaRPr lang="en-US" sz="2400" dirty="0"/>
          </a:p>
          <a:p>
            <a:pPr>
              <a:defRPr/>
            </a:pP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067425" y="5287963"/>
            <a:ext cx="2016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6369050" y="5321300"/>
            <a:ext cx="2000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078413" y="5678488"/>
            <a:ext cx="2016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>
            <a:off x="5578476" y="5678488"/>
            <a:ext cx="60325" cy="36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AmpC</a:t>
            </a:r>
            <a:r>
              <a:rPr lang="en-US" dirty="0"/>
              <a:t> beta-</a:t>
            </a:r>
            <a:r>
              <a:rPr lang="en-US" dirty="0" err="1"/>
              <a:t>lactamase</a:t>
            </a:r>
            <a:r>
              <a:rPr lang="en-US" dirty="0"/>
              <a:t> producing </a:t>
            </a:r>
            <a:r>
              <a:rPr lang="en-US" dirty="0" err="1"/>
              <a:t>Enterobacterales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en-US" sz="1900"/>
              <a:t>•</a:t>
            </a:r>
            <a:r>
              <a:rPr lang="en-US" altLang="en-US" sz="2000"/>
              <a:t>Amp C enzymes are class C serine beta-lactamases which hydrolyse penicillins, cephalosporins (except Cefepime), cephamycin and monobactam, antibiotics and are not inhibited by beta-lactamase inhibitors like clavulanic acid, tazobactam &amp; sulbactam.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en-US" sz="2000"/>
              <a:t> 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en-US" sz="2000"/>
              <a:t> The major concern is on inducible chromosomal resistance as AmpC production occurs after exposure specific antibiotics, especially third generation cephalosporins. Hence, an Enterobacterale isolate that is initially susceptible to ceftriaxone/ ceftazidime may develop resistance to these agents after initiation of treatment resulting in treatment failure. 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endParaRPr lang="en-US" altLang="en-US" sz="2000"/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en-US" sz="2000"/>
              <a:t>As Cefepime is the only cephalosporin that is stable against AmpC producers, it is the recommended treatment option when the cefepime MIC is ≤2 mcg/mL.  When the cefepime MIC is ≥4 mcg/mL, Carbapenem is the recommended treatment option (as ESBL co-production may be present).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en-US" sz="2000"/>
              <a:t>   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en-US" sz="2000"/>
              <a:t>Fluoroquinolones, aminoglycosides, cotrimoxazole, tetracycline and other non-beta-lactam antibiotics do not induce AmpC and are also not substrates for AmpC hydrolysis.  Hence these can also be considered whenever indicated.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Organism have an inducible Ampc?</a:t>
            </a:r>
            <a:br>
              <a:rPr lang="en-US" altLang="en-US"/>
            </a:br>
            <a:r>
              <a:rPr lang="en-US" altLang="en-US"/>
              <a:t>SPICE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Serratia</a:t>
            </a:r>
          </a:p>
          <a:p>
            <a:r>
              <a:rPr lang="en-US" altLang="en-US"/>
              <a:t>Pseudomonas </a:t>
            </a:r>
          </a:p>
          <a:p>
            <a:r>
              <a:rPr lang="en-US" altLang="en-US"/>
              <a:t>Proteus , morganella</a:t>
            </a:r>
          </a:p>
          <a:p>
            <a:r>
              <a:rPr lang="en-US" altLang="en-US"/>
              <a:t>Citrobactor</a:t>
            </a:r>
          </a:p>
          <a:p>
            <a:r>
              <a:rPr lang="en-US" altLang="en-US"/>
              <a:t>Enterobactor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2333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/>
              <a:t>New agent for treatment MDR-GNB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199" cy="4419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4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7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4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2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83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93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84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5800">
                <a:tc row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/>
                </a:tc>
                <a:tc rowSpan="2">
                  <a:txBody>
                    <a:bodyPr/>
                    <a:lstStyle/>
                    <a:p>
                      <a:r>
                        <a:rPr lang="en-US" sz="1800" dirty="0"/>
                        <a:t>FDA/EMA approved</a:t>
                      </a:r>
                    </a:p>
                  </a:txBody>
                  <a:tcPr marT="45724" marB="45724"/>
                </a:tc>
                <a:tc rowSpan="2">
                  <a:txBody>
                    <a:bodyPr/>
                    <a:lstStyle/>
                    <a:p>
                      <a:r>
                        <a:rPr lang="en-US" sz="1800" dirty="0"/>
                        <a:t>EUCAST</a:t>
                      </a:r>
                      <a:r>
                        <a:rPr lang="en-US" sz="1800" baseline="0" dirty="0"/>
                        <a:t> Breakpoint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4" marB="4572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4" marB="4572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4" marB="4572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4" marB="4572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5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ESBL</a:t>
                      </a:r>
                    </a:p>
                  </a:txBody>
                  <a:tcPr marT="45724" marB="4572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AmpC</a:t>
                      </a:r>
                      <a:endParaRPr lang="en-US" sz="1800" dirty="0"/>
                    </a:p>
                  </a:txBody>
                  <a:tcPr marT="45724" marB="4572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OXA 48</a:t>
                      </a:r>
                    </a:p>
                  </a:txBody>
                  <a:tcPr marT="45724" marB="4572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KPC</a:t>
                      </a:r>
                    </a:p>
                  </a:txBody>
                  <a:tcPr marT="45724" marB="4572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MBL</a:t>
                      </a:r>
                    </a:p>
                  </a:txBody>
                  <a:tcPr marT="45724" marB="45724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892">
                <a:tc>
                  <a:txBody>
                    <a:bodyPr/>
                    <a:lstStyle/>
                    <a:p>
                      <a:r>
                        <a:rPr lang="en-US" sz="1800" dirty="0" err="1"/>
                        <a:t>Ceftolozane-Tazobactam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yes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yes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4" marB="4572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892">
                <a:tc>
                  <a:txBody>
                    <a:bodyPr/>
                    <a:lstStyle/>
                    <a:p>
                      <a:r>
                        <a:rPr lang="en-US" sz="1800" dirty="0" err="1"/>
                        <a:t>Ceftazidime-avibactam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yes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yes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4" marB="4572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892">
                <a:tc>
                  <a:txBody>
                    <a:bodyPr/>
                    <a:lstStyle/>
                    <a:p>
                      <a:r>
                        <a:rPr lang="en-US" sz="1800" dirty="0" err="1"/>
                        <a:t>Imipenam-relebactam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yes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yes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4" marB="4572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892">
                <a:tc>
                  <a:txBody>
                    <a:bodyPr/>
                    <a:lstStyle/>
                    <a:p>
                      <a:r>
                        <a:rPr lang="en-US" sz="1800" dirty="0" err="1"/>
                        <a:t>Meropenam-vaborbactam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yes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yes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892">
                <a:tc>
                  <a:txBody>
                    <a:bodyPr/>
                    <a:lstStyle/>
                    <a:p>
                      <a:r>
                        <a:rPr lang="en-US" sz="1800" dirty="0" err="1"/>
                        <a:t>Aztreonam-ceftaz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avibactam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892">
                <a:tc>
                  <a:txBody>
                    <a:bodyPr/>
                    <a:lstStyle/>
                    <a:p>
                      <a:r>
                        <a:rPr lang="en-US" sz="1800" dirty="0" err="1"/>
                        <a:t>Cefiderocol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yes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yes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892">
                <a:tc>
                  <a:txBody>
                    <a:bodyPr/>
                    <a:lstStyle/>
                    <a:p>
                      <a:r>
                        <a:rPr lang="en-US" sz="1800" dirty="0" err="1"/>
                        <a:t>Eravacycline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yes</a:t>
                      </a:r>
                      <a:endParaRPr lang="en-US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yes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0815" name="TextBox 4"/>
          <p:cNvSpPr txBox="1">
            <a:spLocks noChangeArrowheads="1"/>
          </p:cNvSpPr>
          <p:nvPr/>
        </p:nvSpPr>
        <p:spPr bwMode="auto">
          <a:xfrm>
            <a:off x="762000" y="601980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/>
              <a:t>CMI sept 2017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NDM/IMP/VIM</a:t>
            </a:r>
          </a:p>
        </p:txBody>
      </p:sp>
      <p:graphicFrame>
        <p:nvGraphicFramePr>
          <p:cNvPr id="23579" name="Group 2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040224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Antibiotics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line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Cefiderocol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line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Ceftazidime/avibactam+Aztreonam+a third agent based on sensitivities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en-US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rd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line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Combination therapy according to sensivities: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Ciprofloxacin/tigecycline(Not pneumonia)/Fosfomycin IV/Co-trimoxazole/ Aminoglycosides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line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Combination therapy as above but including :Colistin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533400" y="2819400"/>
            <a:ext cx="8229600" cy="1143000"/>
          </a:xfrm>
        </p:spPr>
        <p:txBody>
          <a:bodyPr/>
          <a:lstStyle/>
          <a:p>
            <a:r>
              <a:rPr lang="en-US" altLang="en-US"/>
              <a:t>Pan resistance- Is not a Death Warrants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057275"/>
            <a:ext cx="4151313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7000" y="1057275"/>
            <a:ext cx="360045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4564063"/>
            <a:ext cx="5226050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itle 1"/>
          <p:cNvSpPr txBox="1">
            <a:spLocks/>
          </p:cNvSpPr>
          <p:nvPr/>
        </p:nvSpPr>
        <p:spPr bwMode="auto">
          <a:xfrm>
            <a:off x="457200" y="274638"/>
            <a:ext cx="3276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1400" b="1">
                <a:latin typeface="Calibri" pitchFamily="34" charset="0"/>
              </a:rPr>
              <a:t>The concept of MPC and</a:t>
            </a:r>
            <a:br>
              <a:rPr lang="en-US" altLang="en-US" sz="1400" b="1">
                <a:latin typeface="Calibri" pitchFamily="34" charset="0"/>
              </a:rPr>
            </a:br>
            <a:r>
              <a:rPr lang="en-US" altLang="en-US" sz="1400" b="1">
                <a:latin typeface="Calibri" pitchFamily="34" charset="0"/>
              </a:rPr>
              <a:t>potential pitfalls of MIC-based dosing</a:t>
            </a:r>
          </a:p>
        </p:txBody>
      </p:sp>
      <p:sp>
        <p:nvSpPr>
          <p:cNvPr id="33798" name="Rectangle 2"/>
          <p:cNvSpPr>
            <a:spLocks noChangeArrowheads="1"/>
          </p:cNvSpPr>
          <p:nvPr/>
        </p:nvSpPr>
        <p:spPr bwMode="auto">
          <a:xfrm>
            <a:off x="447675" y="3765550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1400">
                <a:solidFill>
                  <a:srgbClr val="000000"/>
                </a:solidFill>
                <a:latin typeface="Calibri" pitchFamily="34" charset="0"/>
              </a:rPr>
              <a:t>The  concentrations should be &gt;4 times the MIC for specific periods to prevent selection of resistant organisms</a:t>
            </a:r>
          </a:p>
        </p:txBody>
      </p:sp>
      <p:pic>
        <p:nvPicPr>
          <p:cNvPr id="33799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8913" y="133350"/>
            <a:ext cx="1741487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91125" y="3509963"/>
            <a:ext cx="3810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Aminoglycosides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In general, amino glycosides are administered for short periods as empirical therapy to decrease the likelihood of inappropriate therapy for hospital-acquired infections.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Hydrophilic agents where the </a:t>
            </a:r>
            <a:r>
              <a:rPr lang="en-US" dirty="0" err="1"/>
              <a:t>Vd</a:t>
            </a:r>
            <a:r>
              <a:rPr lang="en-US" dirty="0"/>
              <a:t> is increased and in the presence of ARC, concentrations may be suboptimal. </a:t>
            </a:r>
            <a:r>
              <a:rPr lang="en-US" dirty="0" err="1"/>
              <a:t>Amikacin</a:t>
            </a:r>
            <a:r>
              <a:rPr lang="en-US" dirty="0"/>
              <a:t> 15 mg/kg, for example, did not reach effective concentrations, with MICs of 8 mg/L, and it is possible that inconsistent concentrations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Some reviewers have suggested that doses as high as 25 - 30 mg/kg 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err="1"/>
              <a:t>Colistin</a:t>
            </a:r>
            <a:br>
              <a:rPr lang="en-US" b="1" dirty="0"/>
            </a:br>
            <a:endParaRPr lang="en-US" dirty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700"/>
              <a:t>Colistin is a last-line drug and if used inappropriately resistance will develop rapidly. Which makes a bolus dose necessary to achieve therapeutic effect.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700"/>
              <a:t>It is effective against most Gram-negative bacilli, except </a:t>
            </a:r>
            <a:r>
              <a:rPr lang="en-US" altLang="en-US" sz="2700" i="1"/>
              <a:t>Proteus spp., B. cepacia, Providencia spp., Serratia marcescens and Morganella spp.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700"/>
              <a:t>Colistin is not administered as monotherapy and options include the carbapenems (provided the MIC is ≤32 mg/L (for carbapenem-resistant Enterobacteriaceae), tigecycline (</a:t>
            </a:r>
            <a:r>
              <a:rPr lang="en-US" altLang="en-US" sz="2700" i="1"/>
              <a:t>Acinetobacter),</a:t>
            </a:r>
            <a:r>
              <a:rPr lang="en-US" altLang="en-US" sz="2700"/>
              <a:t>fluoroquinolones, rifampicin and others, even if the organism is resistant to these drugs.</a:t>
            </a:r>
          </a:p>
          <a:p>
            <a:pPr eaLnBrk="1" hangingPunct="1">
              <a:lnSpc>
                <a:spcPct val="90000"/>
              </a:lnSpc>
            </a:pPr>
            <a:endParaRPr lang="en-US" altLang="en-US" sz="27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Synergistic Combination </a:t>
            </a:r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43000"/>
            <a:ext cx="9144000" cy="5105400"/>
          </a:xfrm>
          <a:noFill/>
        </p:spPr>
      </p:pic>
      <p:sp>
        <p:nvSpPr>
          <p:cNvPr id="36868" name="Line 5"/>
          <p:cNvSpPr>
            <a:spLocks noChangeShapeType="1"/>
          </p:cNvSpPr>
          <p:nvPr/>
        </p:nvSpPr>
        <p:spPr bwMode="auto">
          <a:xfrm>
            <a:off x="228600" y="3200400"/>
            <a:ext cx="121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Line 6"/>
          <p:cNvSpPr>
            <a:spLocks noChangeShapeType="1"/>
          </p:cNvSpPr>
          <p:nvPr/>
        </p:nvSpPr>
        <p:spPr bwMode="auto">
          <a:xfrm>
            <a:off x="152400" y="1905000"/>
            <a:ext cx="1447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Line 7"/>
          <p:cNvSpPr>
            <a:spLocks noChangeShapeType="1"/>
          </p:cNvSpPr>
          <p:nvPr/>
        </p:nvSpPr>
        <p:spPr bwMode="auto">
          <a:xfrm>
            <a:off x="152400" y="3352800"/>
            <a:ext cx="1447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Line 8"/>
          <p:cNvSpPr>
            <a:spLocks noChangeShapeType="1"/>
          </p:cNvSpPr>
          <p:nvPr/>
        </p:nvSpPr>
        <p:spPr bwMode="auto">
          <a:xfrm>
            <a:off x="228600" y="5105400"/>
            <a:ext cx="1447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Line 9"/>
          <p:cNvSpPr>
            <a:spLocks noChangeShapeType="1"/>
          </p:cNvSpPr>
          <p:nvPr/>
        </p:nvSpPr>
        <p:spPr bwMode="auto">
          <a:xfrm>
            <a:off x="228600" y="3733800"/>
            <a:ext cx="1447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Line 10"/>
          <p:cNvSpPr>
            <a:spLocks noChangeShapeType="1"/>
          </p:cNvSpPr>
          <p:nvPr/>
        </p:nvSpPr>
        <p:spPr bwMode="auto">
          <a:xfrm>
            <a:off x="152400" y="4267200"/>
            <a:ext cx="1447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Line 11"/>
          <p:cNvSpPr>
            <a:spLocks noChangeShapeType="1"/>
          </p:cNvSpPr>
          <p:nvPr/>
        </p:nvSpPr>
        <p:spPr bwMode="auto">
          <a:xfrm>
            <a:off x="152400" y="3581400"/>
            <a:ext cx="152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152400" y="533400"/>
            <a:ext cx="533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Nomenclature and Abbreviations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28600"/>
            <a:ext cx="9144000" cy="6629400"/>
          </a:xfrm>
          <a:noFill/>
        </p:spPr>
      </p:pic>
      <p:sp>
        <p:nvSpPr>
          <p:cNvPr id="37892" name="Line 5"/>
          <p:cNvSpPr>
            <a:spLocks noChangeShapeType="1"/>
          </p:cNvSpPr>
          <p:nvPr/>
        </p:nvSpPr>
        <p:spPr bwMode="auto">
          <a:xfrm>
            <a:off x="228600" y="1981200"/>
            <a:ext cx="1752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3" name="Line 9"/>
          <p:cNvSpPr>
            <a:spLocks noChangeShapeType="1"/>
          </p:cNvSpPr>
          <p:nvPr/>
        </p:nvSpPr>
        <p:spPr bwMode="auto">
          <a:xfrm>
            <a:off x="152400" y="3657600"/>
            <a:ext cx="1447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4" name="Line 10"/>
          <p:cNvSpPr>
            <a:spLocks noChangeShapeType="1"/>
          </p:cNvSpPr>
          <p:nvPr/>
        </p:nvSpPr>
        <p:spPr bwMode="auto">
          <a:xfrm>
            <a:off x="0" y="5867400"/>
            <a:ext cx="1828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228600"/>
            <a:ext cx="8915400" cy="6629400"/>
          </a:xfrm>
          <a:noFill/>
        </p:spPr>
      </p:pic>
      <p:sp>
        <p:nvSpPr>
          <p:cNvPr id="38916" name="Line 5"/>
          <p:cNvSpPr>
            <a:spLocks noChangeShapeType="1"/>
          </p:cNvSpPr>
          <p:nvPr/>
        </p:nvSpPr>
        <p:spPr bwMode="auto">
          <a:xfrm>
            <a:off x="457200" y="2667000"/>
            <a:ext cx="1447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Combination</a:t>
            </a:r>
          </a:p>
        </p:txBody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4572000" cy="3124200"/>
          </a:xfrm>
          <a:solidFill>
            <a:srgbClr val="FFFF99"/>
          </a:solidFill>
          <a:ln>
            <a:solidFill>
              <a:srgbClr val="FFFF99"/>
            </a:solidFill>
          </a:ln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en-US" sz="2400" b="1"/>
              <a:t>Guidance documents or reviews not pharma –funded</a:t>
            </a:r>
          </a:p>
          <a:p>
            <a:pPr>
              <a:buFont typeface="Arial" pitchFamily="34" charset="0"/>
              <a:buNone/>
            </a:pPr>
            <a:endParaRPr lang="en-US" altLang="en-US" sz="2400" b="1"/>
          </a:p>
          <a:p>
            <a:r>
              <a:rPr lang="en-US" altLang="en-US" sz="2800"/>
              <a:t>Target dugs</a:t>
            </a:r>
          </a:p>
          <a:p>
            <a:pPr>
              <a:buFont typeface="Arial" pitchFamily="34" charset="0"/>
              <a:buNone/>
            </a:pPr>
            <a:r>
              <a:rPr lang="en-US" altLang="en-US" sz="2800"/>
              <a:t>   - </a:t>
            </a:r>
            <a:r>
              <a:rPr lang="en-US" altLang="en-US" sz="2000"/>
              <a:t>Colistin-Fosfomycin-Tigecycline</a:t>
            </a:r>
          </a:p>
          <a:p>
            <a:pPr>
              <a:buFont typeface="Arial" pitchFamily="34" charset="0"/>
              <a:buNone/>
            </a:pPr>
            <a:r>
              <a:rPr lang="en-US" altLang="en-US" sz="2000"/>
              <a:t>     -Carbapenems-Aminoglycosides</a:t>
            </a:r>
          </a:p>
          <a:p>
            <a:pPr>
              <a:buFont typeface="Arial" pitchFamily="34" charset="0"/>
              <a:buNone/>
            </a:pPr>
            <a:r>
              <a:rPr lang="en-US" altLang="en-US" sz="2000"/>
              <a:t>     -Ceftazidime-abivactam-Aztreonam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105400" y="1295400"/>
            <a:ext cx="3886200" cy="5318125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Indications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Severe sepsis and septic shock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Endocarditis 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Bacteremias in certain high-risk host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Infection with risk resistant pathogens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High morbidity or mortality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Risk of emergent resistance is high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Infection initially fails or slow to respond to single active agent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Empirically pending susceptibility results </a:t>
            </a:r>
          </a:p>
          <a:p>
            <a:pPr>
              <a:spcBef>
                <a:spcPct val="50000"/>
              </a:spcBef>
            </a:pPr>
            <a:endParaRPr lang="en-US" altLang="en-US"/>
          </a:p>
          <a:p>
            <a:pPr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4068763" y="2011363"/>
            <a:ext cx="30940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/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25413"/>
            <a:ext cx="8915400" cy="673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7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pPr algn="l"/>
            <a:r>
              <a:rPr lang="en-US" altLang="en-US" sz="3200"/>
              <a:t>Which are the most effective Abx in your AST report?</a:t>
            </a:r>
            <a:br>
              <a:rPr lang="en-US" altLang="en-US" sz="3200"/>
            </a:br>
            <a:r>
              <a:rPr lang="en-US" altLang="en-US" sz="2800"/>
              <a:t>MIC breakpoint/MIC ratio (C/MIC index)=BMQ (Most effective &amp; practical)</a:t>
            </a:r>
          </a:p>
        </p:txBody>
      </p:sp>
      <p:graphicFrame>
        <p:nvGraphicFramePr>
          <p:cNvPr id="84021" name="Group 53"/>
          <p:cNvGraphicFramePr>
            <a:graphicFrameLocks noGrp="1"/>
          </p:cNvGraphicFramePr>
          <p:nvPr>
            <p:ph idx="1"/>
          </p:nvPr>
        </p:nvGraphicFramePr>
        <p:xfrm>
          <a:off x="457200" y="2057400"/>
          <a:ext cx="8229600" cy="4643438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Antibiotic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Susceptible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CLSI breakpoint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Amikacin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&lt;16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Tigecycline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&lt;2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Meropenem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Fosfomycin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4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Colistin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Aztreonam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Considerations</a:t>
            </a:r>
            <a:br>
              <a:rPr lang="en-US" altLang="en-US" sz="4000"/>
            </a:br>
            <a:r>
              <a:rPr lang="en-US" altLang="en-US" sz="4000"/>
              <a:t>What Antibiotics to Use? </a:t>
            </a:r>
          </a:p>
        </p:txBody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Organism</a:t>
            </a:r>
          </a:p>
          <a:p>
            <a:r>
              <a:rPr lang="en-US" altLang="en-US"/>
              <a:t>Availability</a:t>
            </a:r>
          </a:p>
          <a:p>
            <a:r>
              <a:rPr lang="en-US" altLang="en-US"/>
              <a:t>Affordability/ Patients acceptance </a:t>
            </a:r>
          </a:p>
          <a:p>
            <a:r>
              <a:rPr lang="en-US" altLang="en-US"/>
              <a:t>Hospital Antibiotics Susceptibility/Resistance data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Features to be considered in selecting antibiotics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11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Strong inducer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Weak inducers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Good substrate </a:t>
                      </a:r>
                    </a:p>
                    <a:p>
                      <a:r>
                        <a:rPr lang="en-US" dirty="0"/>
                        <a:t>(</a:t>
                      </a:r>
                      <a:r>
                        <a:rPr lang="en-US" dirty="0" err="1"/>
                        <a:t>susceptable</a:t>
                      </a:r>
                      <a:r>
                        <a:rPr lang="en-US" dirty="0"/>
                        <a:t> to hydrolysis)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Aminopenicillins</a:t>
                      </a:r>
                      <a:r>
                        <a:rPr lang="en-US" dirty="0"/>
                        <a:t>, 1</a:t>
                      </a:r>
                      <a:r>
                        <a:rPr lang="en-US" baseline="30000" dirty="0"/>
                        <a:t>st</a:t>
                      </a:r>
                      <a:r>
                        <a:rPr lang="en-US" dirty="0"/>
                        <a:t> generation </a:t>
                      </a:r>
                      <a:r>
                        <a:rPr lang="en-US" dirty="0" err="1"/>
                        <a:t>cephalosporins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cephamycins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cefoxitin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cefotetan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Ceftazidime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Ceftriaxone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cefotaxime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pipercillin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ticarcillin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aztreonam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Poor substrate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Imipenem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Cefepime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Ertapenem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meropenem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of Cefepime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&gt; Organism with moderate /high risk of significant  Ampc production with cefipime MIC&lt;2 mch/ml</a:t>
            </a:r>
          </a:p>
          <a:p>
            <a:r>
              <a:rPr lang="en-US"/>
              <a:t>MIC&gt; 4 mcg/ml (if S to carbapenem)- carbapenem</a:t>
            </a:r>
          </a:p>
          <a:p>
            <a:r>
              <a:rPr lang="en-US"/>
              <a:t>Reserve for organism exhibiting carbepenem resistance</a:t>
            </a:r>
          </a:p>
          <a:p>
            <a:r>
              <a:rPr lang="en-US"/>
              <a:t>Ceftazidime-avibactam</a:t>
            </a:r>
          </a:p>
          <a:p>
            <a:r>
              <a:rPr lang="en-US"/>
              <a:t>Cefiderocol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b="1" dirty="0"/>
              <a:t>Exercise and Discussion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7243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1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397000"/>
          <a:ext cx="6629400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IF  reported 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Comment/Advice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“Susceptible” Clinically effective when used in standard therapeutic doses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“Intermediate” </a:t>
                      </a:r>
                      <a:r>
                        <a:rPr lang="en-US" baseline="0" dirty="0"/>
                        <a:t> Clinically still effective when used with increased dose/frequency if the patients vital parameter permit. It also may indicate therapeutic efficacy in physiologically concentrated sites.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“Susceptible Dose Dependent” Indicate clinical trials have confirmed that it may be effective when used in increased dose/ frequency if the patients vital parameter permits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“Resistant” clinically ineffective when used in standard/increased therapeutic dose.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3000" y="3810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Comments in the AST table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0"/>
            <a:ext cx="47243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2"/>
          <p:cNvPicPr>
            <a:picLocks noChangeAspect="1"/>
          </p:cNvPicPr>
          <p:nvPr/>
        </p:nvPicPr>
        <p:blipFill>
          <a:blip r:embed="rId2" cstate="print"/>
          <a:srcRect t="8797" b="15945"/>
          <a:stretch>
            <a:fillRect/>
          </a:stretch>
        </p:blipFill>
        <p:spPr bwMode="auto">
          <a:xfrm>
            <a:off x="1338263" y="777875"/>
            <a:ext cx="288290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419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" y="476250"/>
            <a:ext cx="862965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3437"/>
            <a:ext cx="9058275" cy="602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sz="4000"/>
              <a:t>Definition of drug resistant bacteria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4191000" cy="419100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altLang="en-US" sz="1800" b="1"/>
              <a:t>Multidrug resistant bacteria 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altLang="en-US" sz="1800" b="1"/>
              <a:t>   </a:t>
            </a:r>
            <a:r>
              <a:rPr lang="en-US" altLang="en-US" sz="1800"/>
              <a:t>Resistant to antibiotics more then two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altLang="en-US" sz="1800"/>
              <a:t>    of at least three different classes of 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altLang="en-US" sz="1800"/>
              <a:t>    antimicrobial agents. ESBL/Ampc are MDR</a:t>
            </a:r>
            <a:endParaRPr lang="en-US" altLang="en-US" sz="1800" b="1"/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altLang="en-US" sz="1800" b="1"/>
              <a:t>Extensively drug resistant bacteria 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altLang="en-US" sz="1800"/>
              <a:t>       Resistant to all antimicrobials except only one classes of antimicrobial agents (eg. Susceptible to colistin only)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altLang="en-US" sz="1800" b="1"/>
              <a:t>Pan drug resistant bacteria 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altLang="en-US" sz="1800"/>
              <a:t>       Resistance to antibiotics of all class of antimicrobial agents </a:t>
            </a:r>
            <a:endParaRPr lang="en-US" altLang="en-US" sz="1800">
              <a:solidFill>
                <a:srgbClr val="00B0F0"/>
              </a:solidFill>
            </a:endParaRP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4475163" y="1828800"/>
            <a:ext cx="4516437" cy="4216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 err="1"/>
              <a:t>Enterobacterials</a:t>
            </a:r>
            <a:r>
              <a:rPr lang="en-US" altLang="en-US" sz="1600" b="1" dirty="0"/>
              <a:t> family </a:t>
            </a:r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r>
              <a:rPr lang="en-US" altLang="en-US" sz="1600" dirty="0"/>
              <a:t>NDM-1,2(New Delhi </a:t>
            </a:r>
            <a:r>
              <a:rPr lang="en-US" altLang="en-US" sz="1600" dirty="0" err="1"/>
              <a:t>metallo-betalactamase</a:t>
            </a:r>
            <a:r>
              <a:rPr lang="en-US" altLang="en-US" sz="1600" dirty="0"/>
              <a:t>)</a:t>
            </a:r>
          </a:p>
          <a:p>
            <a:pPr eaLnBrk="1" hangingPunct="1">
              <a:defRPr/>
            </a:pPr>
            <a:r>
              <a:rPr lang="en-US" altLang="en-US" sz="1600" dirty="0"/>
              <a:t>KPC(</a:t>
            </a:r>
            <a:r>
              <a:rPr lang="en-US" altLang="en-US" sz="1600" dirty="0" err="1"/>
              <a:t>Klebsiella</a:t>
            </a:r>
            <a:r>
              <a:rPr lang="en-US" altLang="en-US" sz="1600" dirty="0"/>
              <a:t> </a:t>
            </a:r>
            <a:r>
              <a:rPr lang="en-US" altLang="en-US" sz="1600" dirty="0" err="1"/>
              <a:t>pnumoniae</a:t>
            </a:r>
            <a:r>
              <a:rPr lang="en-US" altLang="en-US" sz="1600" dirty="0"/>
              <a:t> </a:t>
            </a:r>
            <a:r>
              <a:rPr lang="en-US" altLang="en-US" sz="1600" dirty="0" err="1"/>
              <a:t>carbapenemase</a:t>
            </a:r>
            <a:r>
              <a:rPr lang="en-US" altLang="en-US" sz="1600" dirty="0"/>
              <a:t>)</a:t>
            </a:r>
          </a:p>
          <a:p>
            <a:pPr eaLnBrk="1" hangingPunct="1">
              <a:defRPr/>
            </a:pPr>
            <a:r>
              <a:rPr lang="en-US" altLang="en-US" sz="1600" dirty="0" err="1"/>
              <a:t>ESBL+Ampc</a:t>
            </a:r>
            <a:endParaRPr lang="en-US" altLang="en-US" sz="1600" dirty="0"/>
          </a:p>
          <a:p>
            <a:pPr eaLnBrk="1" hangingPunct="1">
              <a:defRPr/>
            </a:pPr>
            <a:r>
              <a:rPr lang="en-US" altLang="en-US" sz="1600" dirty="0"/>
              <a:t>OXA-48</a:t>
            </a:r>
          </a:p>
          <a:p>
            <a:pPr eaLnBrk="1" hangingPunct="1">
              <a:defRPr/>
            </a:pPr>
            <a:r>
              <a:rPr lang="en-US" altLang="en-US" sz="1600" dirty="0" err="1"/>
              <a:t>ESBL+porin</a:t>
            </a:r>
            <a:r>
              <a:rPr lang="en-US" altLang="en-US" sz="1600" dirty="0"/>
              <a:t> Loss</a:t>
            </a:r>
          </a:p>
          <a:p>
            <a:pPr eaLnBrk="1" hangingPunct="1">
              <a:defRPr/>
            </a:pPr>
            <a:endParaRPr lang="en-US" altLang="en-US" sz="1600" b="1" dirty="0"/>
          </a:p>
          <a:p>
            <a:pPr eaLnBrk="1" hangingPunct="1">
              <a:defRPr/>
            </a:pPr>
            <a:endParaRPr lang="en-US" altLang="en-US" sz="1600" b="1" dirty="0">
              <a:solidFill>
                <a:srgbClr val="00B0F0"/>
              </a:solidFill>
              <a:latin typeface="+mn-lt"/>
              <a:cs typeface="+mn-cs"/>
            </a:endParaRPr>
          </a:p>
          <a:p>
            <a:pPr eaLnBrk="1" hangingPunct="1">
              <a:defRPr/>
            </a:pPr>
            <a:r>
              <a:rPr lang="en-US" altLang="en-US" sz="1600" b="1" dirty="0"/>
              <a:t>Pseudomonas/ Acinetobacter:</a:t>
            </a:r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r>
              <a:rPr lang="en-US" altLang="en-US" sz="1600" dirty="0"/>
              <a:t>MBL(</a:t>
            </a:r>
            <a:r>
              <a:rPr lang="en-US" altLang="en-US" sz="1600" dirty="0" err="1"/>
              <a:t>Metalllo</a:t>
            </a:r>
            <a:r>
              <a:rPr lang="en-US" altLang="en-US" sz="1600" dirty="0"/>
              <a:t>- beta lactamase like VIM, IMP,NDM </a:t>
            </a:r>
            <a:r>
              <a:rPr lang="en-US" altLang="en-US" sz="1600" dirty="0" err="1"/>
              <a:t>etc</a:t>
            </a:r>
            <a:r>
              <a:rPr lang="en-US" altLang="en-US" sz="1600" dirty="0"/>
              <a:t>)</a:t>
            </a:r>
          </a:p>
          <a:p>
            <a:pPr eaLnBrk="1" hangingPunct="1">
              <a:defRPr/>
            </a:pPr>
            <a:r>
              <a:rPr lang="en-US" altLang="en-US" sz="1600" dirty="0"/>
              <a:t>OXA group</a:t>
            </a:r>
          </a:p>
          <a:p>
            <a:pPr eaLnBrk="1" hangingPunct="1">
              <a:defRPr/>
            </a:pPr>
            <a:r>
              <a:rPr lang="en-US" altLang="en-US" sz="1600" dirty="0"/>
              <a:t>Efflux pumps </a:t>
            </a:r>
          </a:p>
          <a:p>
            <a:pPr eaLnBrk="1" hangingPunct="1">
              <a:defRPr/>
            </a:pPr>
            <a:r>
              <a:rPr lang="en-US" altLang="en-US" sz="1600" dirty="0" err="1"/>
              <a:t>Ampc</a:t>
            </a:r>
            <a:r>
              <a:rPr lang="en-US" altLang="en-US" sz="1600" dirty="0"/>
              <a:t>+ </a:t>
            </a:r>
            <a:r>
              <a:rPr lang="en-US" altLang="en-US" sz="1600" dirty="0" err="1"/>
              <a:t>porin</a:t>
            </a:r>
            <a:r>
              <a:rPr lang="en-US" altLang="en-US" sz="1600" dirty="0"/>
              <a:t> loss</a:t>
            </a:r>
          </a:p>
          <a:p>
            <a:pPr eaLnBrk="1" hangingPunct="1">
              <a:defRPr/>
            </a:pPr>
            <a:endParaRPr lang="en-US" altLang="en-US" sz="14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1233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81599"/>
            <a:ext cx="9144000" cy="167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790700"/>
            <a:ext cx="8915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1913" y="-180975"/>
            <a:ext cx="9267826" cy="721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2681288"/>
            <a:ext cx="88296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2605088"/>
            <a:ext cx="87249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14625"/>
            <a:ext cx="91440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0"/>
            <a:ext cx="90392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1328738"/>
            <a:ext cx="91249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" y="280988"/>
            <a:ext cx="895350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" y="104775"/>
            <a:ext cx="9067800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3" y="2971800"/>
            <a:ext cx="918686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Categories of ampc B lactamase resistance mechanisms</a:t>
            </a:r>
          </a:p>
          <a:p>
            <a:r>
              <a:rPr lang="en-US"/>
              <a:t>Inducible resistance </a:t>
            </a:r>
          </a:p>
          <a:p>
            <a:r>
              <a:rPr lang="en-US"/>
              <a:t>Non-inducible chromosomalresistance / stable chromosomal derepressions</a:t>
            </a:r>
          </a:p>
          <a:p>
            <a:r>
              <a:rPr lang="en-US"/>
              <a:t>Plasmid mediated resistance 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399"/>
            <a:ext cx="9144000" cy="661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4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" y="0"/>
            <a:ext cx="45719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13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088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en-US" dirty="0"/>
              <a:t>  Medicine is a science of uncertainty and an art of probability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/>
              <a:t>                                                                                            William Osler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/>
          </a:p>
          <a:p>
            <a:pPr marL="0" indent="0">
              <a:buFont typeface="Arial" pitchFamily="34" charset="0"/>
              <a:buNone/>
              <a:defRPr/>
            </a:pPr>
            <a:endParaRPr lang="en-US" dirty="0"/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/>
              <a:t>                                             Prescribe wisely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Gram negative resistance 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3429000" cy="3886200"/>
          </a:xfrm>
          <a:solidFill>
            <a:srgbClr val="CCFFFF"/>
          </a:solidFill>
        </p:spPr>
        <p:txBody>
          <a:bodyPr/>
          <a:lstStyle/>
          <a:p>
            <a:r>
              <a:rPr lang="en-US" altLang="en-US" sz="2400"/>
              <a:t>Enzyme involve in gm negative resistance </a:t>
            </a:r>
          </a:p>
          <a:p>
            <a:r>
              <a:rPr lang="en-US" altLang="en-US" sz="2400"/>
              <a:t>Non enzymatic mechanisms</a:t>
            </a:r>
          </a:p>
          <a:p>
            <a:r>
              <a:rPr lang="en-US" altLang="en-US" sz="2400"/>
              <a:t>Colistin resistance </a:t>
            </a:r>
          </a:p>
        </p:txBody>
      </p:sp>
      <p:sp>
        <p:nvSpPr>
          <p:cNvPr id="7172" name="Content Placeholder 2"/>
          <p:cNvSpPr>
            <a:spLocks/>
          </p:cNvSpPr>
          <p:nvPr/>
        </p:nvSpPr>
        <p:spPr bwMode="auto">
          <a:xfrm>
            <a:off x="4876800" y="1524000"/>
            <a:ext cx="3962400" cy="4525963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 sz="2000" b="1">
                <a:latin typeface="Calibri" pitchFamily="34" charset="0"/>
              </a:rPr>
              <a:t>Predict antibiotic resistance mechanism from antibiotic susceptibility profile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 sz="2000" b="1">
                <a:latin typeface="Calibri" pitchFamily="34" charset="0"/>
              </a:rPr>
              <a:t>BL/BLI combinations-What do they cover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 sz="2000" b="1">
                <a:latin typeface="Calibri" pitchFamily="34" charset="0"/>
              </a:rPr>
              <a:t>Therapy for ESBL and AmpC producers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 sz="2000" b="1">
                <a:latin typeface="Calibri" pitchFamily="34" charset="0"/>
              </a:rPr>
              <a:t>Therapy for carbapenem resistance bugs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 sz="2000" b="1">
                <a:latin typeface="Calibri" pitchFamily="34" charset="0"/>
              </a:rPr>
              <a:t>Rationale for combination therapy 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altLang="en-US" sz="2000" b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Box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524000"/>
          <a:ext cx="8534400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53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53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Organisms/Group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CLSI 2019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CLSI 2021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Enterobacterals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≤2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≥4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Pseudomonas </a:t>
                      </a:r>
                      <a:r>
                        <a:rPr lang="en-US" dirty="0" err="1"/>
                        <a:t>Aeroginosa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≤2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≥4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≤2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≥4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Acinetobacter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baumannii</a:t>
                      </a:r>
                      <a:r>
                        <a:rPr lang="en-US" dirty="0"/>
                        <a:t> 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≤2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≥4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≤2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≥4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Acinetobacter</a:t>
                      </a:r>
                      <a:r>
                        <a:rPr lang="en-US" dirty="0"/>
                        <a:t> other species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Non-</a:t>
                      </a:r>
                      <a:r>
                        <a:rPr lang="en-US" dirty="0" err="1"/>
                        <a:t>Enterobacterals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CLSI and EUCAST for </a:t>
            </a:r>
            <a:r>
              <a:rPr lang="en-US" dirty="0" err="1"/>
              <a:t>Colistin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219200"/>
          <a:ext cx="9144004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Organisms/Group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CLSI 2021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EUCAST 2021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Enterobacterals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≤2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≥4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≤2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Pseudomonas </a:t>
                      </a:r>
                      <a:r>
                        <a:rPr lang="en-US" dirty="0" err="1"/>
                        <a:t>Aeroginosa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≤2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≥4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≤2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&gt;2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Pseudomonas species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≤2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&gt;2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Acinetobacter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baumannii</a:t>
                      </a:r>
                      <a:r>
                        <a:rPr lang="en-US" dirty="0"/>
                        <a:t> 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≤2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≥4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≤2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&gt;2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Acinetobacter</a:t>
                      </a:r>
                      <a:r>
                        <a:rPr lang="en-US" dirty="0"/>
                        <a:t> other species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≤2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organism-Antimicrobial agents related comments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651000"/>
          <a:ext cx="8229603" cy="447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1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96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Organism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Antimicrobials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320">
                <a:tc>
                  <a:txBody>
                    <a:bodyPr/>
                    <a:lstStyle/>
                    <a:p>
                      <a:r>
                        <a:rPr lang="en-US" dirty="0"/>
                        <a:t>VRE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Enterococcus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Vancomycin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Kindly ensure </a:t>
                      </a:r>
                      <a:r>
                        <a:rPr lang="en-US" dirty="0" err="1"/>
                        <a:t>appropiate</a:t>
                      </a:r>
                      <a:r>
                        <a:rPr lang="en-US" dirty="0"/>
                        <a:t> infection control measure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9320">
                <a:tc>
                  <a:txBody>
                    <a:bodyPr/>
                    <a:lstStyle/>
                    <a:p>
                      <a:r>
                        <a:rPr lang="en-US" dirty="0"/>
                        <a:t>MRSA</a:t>
                      </a:r>
                    </a:p>
                    <a:p>
                      <a:r>
                        <a:rPr lang="en-US" dirty="0" err="1"/>
                        <a:t>Vanc</a:t>
                      </a:r>
                      <a:r>
                        <a:rPr lang="en-US" dirty="0"/>
                        <a:t> MIC&gt;1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Staphylococcus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Vancomycin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Therapeutic failure may encounter. Consider alternative drugs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Repeat Culture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-Pseudomonas  </a:t>
                      </a:r>
                      <a:r>
                        <a:rPr lang="en-US" dirty="0" err="1"/>
                        <a:t>Aerogenosa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allantimicrobials</a:t>
                      </a:r>
                      <a:r>
                        <a:rPr lang="en-US" dirty="0"/>
                        <a:t>)</a:t>
                      </a:r>
                    </a:p>
                    <a:p>
                      <a:r>
                        <a:rPr lang="en-US" dirty="0"/>
                        <a:t>- Staphylococcus species</a:t>
                      </a:r>
                      <a:r>
                        <a:rPr lang="en-US" baseline="0" dirty="0"/>
                        <a:t> (</a:t>
                      </a:r>
                      <a:r>
                        <a:rPr lang="en-US" baseline="0" dirty="0" err="1"/>
                        <a:t>Cipro</a:t>
                      </a:r>
                      <a:r>
                        <a:rPr lang="en-US" baseline="0" dirty="0"/>
                        <a:t> &amp; </a:t>
                      </a:r>
                      <a:r>
                        <a:rPr lang="en-US" baseline="0" dirty="0" err="1"/>
                        <a:t>Levoflox</a:t>
                      </a:r>
                      <a:r>
                        <a:rPr lang="en-US" baseline="0" dirty="0"/>
                        <a:t>)</a:t>
                      </a:r>
                    </a:p>
                    <a:p>
                      <a:r>
                        <a:rPr lang="en-US" baseline="0" dirty="0"/>
                        <a:t>- </a:t>
                      </a:r>
                      <a:r>
                        <a:rPr lang="en-US" baseline="0" dirty="0" err="1"/>
                        <a:t>Enterobacter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Klebsiella,Serratia</a:t>
                      </a:r>
                      <a:r>
                        <a:rPr lang="en-US" baseline="0" dirty="0"/>
                        <a:t>(</a:t>
                      </a:r>
                      <a:r>
                        <a:rPr lang="en-US" baseline="0" dirty="0" err="1"/>
                        <a:t>Ceftriaxon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Ceftazidime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Cefotaxime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Risk of resistance during prolong therapy. So if patient not clinically improved within 3-4 days do repeat culture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118" name="Group 54"/>
          <p:cNvGraphicFramePr>
            <a:graphicFrameLocks noGrp="1"/>
          </p:cNvGraphicFramePr>
          <p:nvPr>
            <p:ph idx="1"/>
          </p:nvPr>
        </p:nvGraphicFramePr>
        <p:xfrm>
          <a:off x="0" y="1752600"/>
          <a:ext cx="8991600" cy="3686175"/>
        </p:xfrm>
        <a:graphic>
          <a:graphicData uri="http://schemas.openxmlformats.org/drawingml/2006/table">
            <a:tbl>
              <a:tblPr/>
              <a:tblGrid>
                <a:gridCol w="2309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5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50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Bacteria 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E.coli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Klebsilella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pseudomonas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A. baumannii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79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Enzyme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NDM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OXA48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OXA48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NDM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VIM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NDM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IMP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OXA 23,24,51,58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1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Colistin resistance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&lt;5%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&lt;5%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10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Hyper virulence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+++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226" name="Text Box 55"/>
          <p:cNvSpPr txBox="1">
            <a:spLocks noChangeArrowheads="1"/>
          </p:cNvSpPr>
          <p:nvPr/>
        </p:nvSpPr>
        <p:spPr bwMode="auto">
          <a:xfrm>
            <a:off x="762000" y="457200"/>
            <a:ext cx="70104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/>
              <a:t>Understanding the mechanism of resistance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5941</TotalTime>
  <Words>2090</Words>
  <Application>Microsoft Office PowerPoint</Application>
  <PresentationFormat>On-screen Show (4:3)</PresentationFormat>
  <Paragraphs>641</Paragraphs>
  <Slides>82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Antibiotic sensitivity test(AST) interpretation- As  an ID Physician  </vt:lpstr>
      <vt:lpstr>PowerPoint Presentation</vt:lpstr>
      <vt:lpstr>Specific organism-Antimicrobial agents related comments</vt:lpstr>
      <vt:lpstr>PowerPoint Presentation</vt:lpstr>
      <vt:lpstr>PowerPoint Presentation</vt:lpstr>
      <vt:lpstr>Definition of drug resistant bacteria</vt:lpstr>
      <vt:lpstr>PowerPoint Presentation</vt:lpstr>
      <vt:lpstr>Gram negative resistance </vt:lpstr>
      <vt:lpstr>PowerPoint Presentation</vt:lpstr>
      <vt:lpstr>Resistance Mechanism-Pathogen grid </vt:lpstr>
      <vt:lpstr>PowerPoint Presentation</vt:lpstr>
      <vt:lpstr>Enzymes involved </vt:lpstr>
      <vt:lpstr>β-Lactamase</vt:lpstr>
      <vt:lpstr>Enzymes does Class A contains</vt:lpstr>
      <vt:lpstr>PowerPoint Presentation</vt:lpstr>
      <vt:lpstr>PowerPoint Presentation</vt:lpstr>
      <vt:lpstr>AmpC</vt:lpstr>
      <vt:lpstr>ESBLs</vt:lpstr>
      <vt:lpstr>PowerPoint Presentation</vt:lpstr>
      <vt:lpstr>ESBLSs</vt:lpstr>
      <vt:lpstr>NDM</vt:lpstr>
      <vt:lpstr>PowerPoint Presentation</vt:lpstr>
      <vt:lpstr>PowerPoint Presentation</vt:lpstr>
      <vt:lpstr>PowerPoint Presentation</vt:lpstr>
      <vt:lpstr>Black Box</vt:lpstr>
      <vt:lpstr>CLSI and EUCAST for Colistin</vt:lpstr>
      <vt:lpstr>Specific organism-Antimicrobial agents related comments</vt:lpstr>
      <vt:lpstr>PowerPoint Presentation</vt:lpstr>
      <vt:lpstr>PowerPoint Presentation</vt:lpstr>
      <vt:lpstr>PowerPoint Presentation</vt:lpstr>
      <vt:lpstr>AmpC beta-lactamase producing Enterobacterales? </vt:lpstr>
      <vt:lpstr>Organism have an inducible Ampc? SPICE</vt:lpstr>
      <vt:lpstr>New agent for treatment MDR-GNB</vt:lpstr>
      <vt:lpstr>NDM/IMP/VIM</vt:lpstr>
      <vt:lpstr>Pan resistance- Is not a Death Warrants </vt:lpstr>
      <vt:lpstr>PowerPoint Presentation</vt:lpstr>
      <vt:lpstr>Aminoglycosides </vt:lpstr>
      <vt:lpstr>Colistin </vt:lpstr>
      <vt:lpstr>Synergistic Combination </vt:lpstr>
      <vt:lpstr>PowerPoint Presentation</vt:lpstr>
      <vt:lpstr>PowerPoint Presentation</vt:lpstr>
      <vt:lpstr>Combination</vt:lpstr>
      <vt:lpstr>PowerPoint Presentation</vt:lpstr>
      <vt:lpstr>Which are the most effective Abx in your AST report? MIC breakpoint/MIC ratio (C/MIC index)=BMQ (Most effective &amp; practical)</vt:lpstr>
      <vt:lpstr>Considerations What Antibiotics to Use? </vt:lpstr>
      <vt:lpstr>Features to be considered in selecting antibiotics </vt:lpstr>
      <vt:lpstr>Role of Cefepime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 Box</vt:lpstr>
      <vt:lpstr>CLSI and EUCAST for Colistin</vt:lpstr>
      <vt:lpstr>Specific organism-Antimicrobial agents related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FC</dc:creator>
  <cp:lastModifiedBy>Dr. Md. Akram Hossain</cp:lastModifiedBy>
  <cp:revision>209</cp:revision>
  <dcterms:created xsi:type="dcterms:W3CDTF">2006-08-16T00:00:00Z</dcterms:created>
  <dcterms:modified xsi:type="dcterms:W3CDTF">2023-06-23T17:26:20Z</dcterms:modified>
</cp:coreProperties>
</file>